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2"/>
  </p:sldMasterIdLst>
  <p:notesMasterIdLst>
    <p:notesMasterId r:id="rId32"/>
  </p:notesMasterIdLst>
  <p:sldIdLst>
    <p:sldId id="256" r:id="rId13"/>
    <p:sldId id="275" r:id="rId14"/>
    <p:sldId id="490" r:id="rId15"/>
    <p:sldId id="509" r:id="rId16"/>
    <p:sldId id="491" r:id="rId17"/>
    <p:sldId id="496" r:id="rId18"/>
    <p:sldId id="277" r:id="rId19"/>
    <p:sldId id="278" r:id="rId20"/>
    <p:sldId id="499" r:id="rId21"/>
    <p:sldId id="404" r:id="rId22"/>
    <p:sldId id="406" r:id="rId23"/>
    <p:sldId id="498" r:id="rId24"/>
    <p:sldId id="506" r:id="rId25"/>
    <p:sldId id="503" r:id="rId26"/>
    <p:sldId id="502" r:id="rId27"/>
    <p:sldId id="508" r:id="rId28"/>
    <p:sldId id="504" r:id="rId29"/>
    <p:sldId id="507" r:id="rId30"/>
    <p:sldId id="493" r:id="rId31"/>
  </p:sldIdLst>
  <p:sldSz cx="12192000" cy="6858000"/>
  <p:notesSz cx="6889750" cy="100218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7C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A4C84E-A399-4184-B7FB-4B453AFF0986}" v="35" dt="2025-01-28T13:33:15.413"/>
    <p1510:client id="{96B36F90-B1AE-46CD-678B-5B4915AFB260}" v="8" dt="2025-01-28T13:09:46.676"/>
    <p1510:client id="{E654FE07-9072-4E05-8C8E-CD9358FE8CD0}" v="591" dt="2025-01-28T13:04:56.8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1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5559" cy="502835"/>
          </a:xfrm>
          <a:prstGeom prst="rect">
            <a:avLst/>
          </a:prstGeom>
        </p:spPr>
        <p:txBody>
          <a:bodyPr vert="horz" lIns="93706" tIns="46854" rIns="93706" bIns="46854" rtlCol="0"/>
          <a:lstStyle>
            <a:lvl1pPr algn="l">
              <a:defRPr sz="1300" b="0" i="0">
                <a:latin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2599" y="2"/>
            <a:ext cx="2985559" cy="502835"/>
          </a:xfrm>
          <a:prstGeom prst="rect">
            <a:avLst/>
          </a:prstGeom>
        </p:spPr>
        <p:txBody>
          <a:bodyPr vert="horz" lIns="93706" tIns="46854" rIns="93706" bIns="46854" rtlCol="0"/>
          <a:lstStyle>
            <a:lvl1pPr algn="r">
              <a:defRPr sz="1300" b="0" i="0">
                <a:latin typeface="Arial" panose="020B0604020202020204" pitchFamily="34" charset="0"/>
              </a:defRPr>
            </a:lvl1pPr>
          </a:lstStyle>
          <a:p>
            <a:fld id="{A8DDCE73-DBEB-4E40-95FB-1C0D05F9A481}" type="datetimeFigureOut">
              <a:rPr lang="nl-NL" smtClean="0"/>
              <a:pPr/>
              <a:t>12-2-2025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4125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06" tIns="46854" rIns="93706" bIns="4685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3706" tIns="46854" rIns="93706" bIns="46854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2" y="9519055"/>
            <a:ext cx="2985559" cy="502833"/>
          </a:xfrm>
          <a:prstGeom prst="rect">
            <a:avLst/>
          </a:prstGeom>
        </p:spPr>
        <p:txBody>
          <a:bodyPr vert="horz" lIns="93706" tIns="46854" rIns="93706" bIns="46854" rtlCol="0" anchor="b"/>
          <a:lstStyle>
            <a:lvl1pPr algn="l">
              <a:defRPr sz="1300" b="0" i="0">
                <a:latin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2599" y="9519055"/>
            <a:ext cx="2985559" cy="502833"/>
          </a:xfrm>
          <a:prstGeom prst="rect">
            <a:avLst/>
          </a:prstGeom>
        </p:spPr>
        <p:txBody>
          <a:bodyPr vert="horz" lIns="93706" tIns="46854" rIns="93706" bIns="46854" rtlCol="0" anchor="b"/>
          <a:lstStyle>
            <a:lvl1pPr algn="r">
              <a:defRPr sz="1300" b="0" i="0">
                <a:latin typeface="Arial" panose="020B0604020202020204" pitchFamily="34" charset="0"/>
              </a:defRPr>
            </a:lvl1pPr>
          </a:lstStyle>
          <a:p>
            <a:fld id="{9A11C89F-A831-304E-93F2-9B36FBE693C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32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>
                <a:solidFill>
                  <a:schemeClr val="accent6"/>
                </a:solidFill>
              </a:rPr>
              <a:t>Veel deelnemers! </a:t>
            </a:r>
          </a:p>
          <a:p>
            <a:r>
              <a:rPr lang="nl-NL" sz="1200" b="0">
                <a:solidFill>
                  <a:schemeClr val="accent6"/>
                </a:solidFill>
              </a:rPr>
              <a:t>½ uur presentatie en ½ uur vragen</a:t>
            </a:r>
          </a:p>
          <a:p>
            <a:r>
              <a:rPr lang="nl-NL" sz="1200" b="0">
                <a:solidFill>
                  <a:schemeClr val="accent6"/>
                </a:solidFill>
              </a:rPr>
              <a:t>Vragen na de presentatie via de chat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1C89F-A831-304E-93F2-9B36FBE693C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2904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23348-EE33-14C1-579E-9C93FD6CA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98120E2-FFD4-9F79-FE44-9A21990D2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4D6DC92-B6C7-D7F6-C620-4D957307F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>
                <a:solidFill>
                  <a:schemeClr val="accent6"/>
                </a:solidFill>
              </a:rPr>
              <a:t>Veel deelnemers! </a:t>
            </a:r>
          </a:p>
          <a:p>
            <a:r>
              <a:rPr lang="nl-NL" sz="1200" b="0">
                <a:solidFill>
                  <a:schemeClr val="accent6"/>
                </a:solidFill>
              </a:rPr>
              <a:t>½ uur presentatie en ½ uur vragen</a:t>
            </a:r>
          </a:p>
          <a:p>
            <a:r>
              <a:rPr lang="nl-NL" sz="1200" b="0">
                <a:solidFill>
                  <a:schemeClr val="accent6"/>
                </a:solidFill>
              </a:rPr>
              <a:t>Vragen na de presentatie via de chat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1693F7-9E1F-2C7A-4F94-F4A8830C4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1C89F-A831-304E-93F2-9B36FBE693C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816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Aandachtspunten: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Aanleg is specialistisch!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Passend aanlegniveau, maar zeker </a:t>
            </a:r>
            <a:r>
              <a:rPr lang="nl-NL" u="sng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 te laag</a:t>
            </a: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Eén centraal lozingspunt naar de sloot, een drainageleiding of het riool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 doorspuitpunten aan en onderhoud het systeem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 de leiding onder de laagste grondwaterstand aan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1C89F-A831-304E-93F2-9B36FBE693CE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519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Ventilatie, 2 voor en 2 achter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Bodemafsluiter/verontdiepen kruipruimte (ruimte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Dampdicht maken vloer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1C89F-A831-304E-93F2-9B36FBE693CE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687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5B503-4B8C-039A-3120-B0BC39A26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BE664BD-70D8-2682-2AB2-5386CE70D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6C1424B-7942-FFD1-3512-767A7D190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Ventilatie, 2 voor en 2 achter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Bodemafsluiter/verontdiepen kruipruimte (ruimte nodig)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Dampdicht maken vloer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 extra optrekkend vocht ontstaan wanneer muren in kruipruimte vochtiger worden (bij verhoging of te weinig ventilatie.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ECF835C-E745-727C-CFD1-0115CBCA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1C89F-A831-304E-93F2-9B36FBE693CE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5603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2588" eaLnBrk="1" hangingPunct="1">
              <a:buFont typeface="Wingdings" panose="05000000000000000000" pitchFamily="2" charset="2"/>
              <a:buNone/>
            </a:pPr>
            <a:r>
              <a:rPr lang="nl-NL" altLang="nl-NL" sz="1200">
                <a:cs typeface="Arial" panose="020B0604020202020204" pitchFamily="34" charset="0"/>
              </a:rPr>
              <a:t>VOORAL BIJ GEMETSELDE MUREN/FUNDERINGEN</a:t>
            </a:r>
          </a:p>
          <a:p>
            <a:pPr marL="382588" eaLnBrk="1" hangingPunct="1">
              <a:buFont typeface="Wingdings" panose="05000000000000000000" pitchFamily="2" charset="2"/>
              <a:buNone/>
            </a:pPr>
            <a:r>
              <a:rPr lang="nl-NL" altLang="nl-NL" sz="1200">
                <a:cs typeface="Arial" panose="020B0604020202020204" pitchFamily="34" charset="0"/>
              </a:rPr>
              <a:t>Schadebeeld optrekkend vocht:</a:t>
            </a:r>
          </a:p>
          <a:p>
            <a:pPr marL="382588" eaLnBrk="1" hangingPunct="1"/>
            <a:r>
              <a:rPr lang="nl-NL" altLang="nl-NL" sz="1200">
                <a:cs typeface="Arial" panose="020B0604020202020204" pitchFamily="34" charset="0"/>
              </a:rPr>
              <a:t>tot anderhalf- à twee meter boven het vloerniveau</a:t>
            </a:r>
          </a:p>
          <a:p>
            <a:pPr marL="382588" eaLnBrk="1" hangingPunct="1"/>
            <a:r>
              <a:rPr lang="nl-NL" altLang="nl-NL" sz="1200">
                <a:cs typeface="Arial" panose="020B0604020202020204" pitchFamily="34" charset="0"/>
              </a:rPr>
              <a:t>rottende balkkoppen houten vloeren</a:t>
            </a:r>
          </a:p>
          <a:p>
            <a:pPr marL="382588" eaLnBrk="1" hangingPunct="1"/>
            <a:r>
              <a:rPr lang="nl-NL" altLang="nl-NL" sz="1200">
                <a:cs typeface="Arial" panose="020B0604020202020204" pitchFamily="34" charset="0"/>
              </a:rPr>
              <a:t>uitbloei van zouten</a:t>
            </a:r>
          </a:p>
          <a:p>
            <a:pPr marL="382588" eaLnBrk="1" hangingPunct="1"/>
            <a:r>
              <a:rPr lang="nl-NL" altLang="nl-NL" sz="1200">
                <a:cs typeface="Arial" panose="020B0604020202020204" pitchFamily="34" charset="0"/>
              </a:rPr>
              <a:t>loskomen of verpulveren van pleisterwerk,</a:t>
            </a:r>
            <a:br>
              <a:rPr lang="nl-NL" altLang="nl-NL" sz="1200">
                <a:cs typeface="Arial" panose="020B0604020202020204" pitchFamily="34" charset="0"/>
              </a:rPr>
            </a:br>
            <a:r>
              <a:rPr lang="nl-NL" altLang="nl-NL" sz="1200">
                <a:cs typeface="Arial" panose="020B0604020202020204" pitchFamily="34" charset="0"/>
              </a:rPr>
              <a:t>stenen en/of verf</a:t>
            </a:r>
          </a:p>
          <a:p>
            <a:pPr marL="382588" eaLnBrk="1" hangingPunct="1">
              <a:buFont typeface="Arial" panose="020B0604020202020204" pitchFamily="34" charset="0"/>
              <a:buNone/>
            </a:pPr>
            <a:endParaRPr lang="nl-NL" altLang="nl-NL" sz="1200">
              <a:cs typeface="Arial" panose="020B0604020202020204" pitchFamily="34" charset="0"/>
            </a:endParaRPr>
          </a:p>
          <a:p>
            <a:pPr marL="382588" eaLnBrk="1" hangingPunct="1">
              <a:buFont typeface="Arial" panose="020B0604020202020204" pitchFamily="34" charset="0"/>
              <a:buNone/>
            </a:pPr>
            <a:r>
              <a:rPr lang="nl-NL" altLang="nl-NL" sz="1200">
                <a:cs typeface="Arial" panose="020B0604020202020204" pitchFamily="34" charset="0"/>
              </a:rPr>
              <a:t>Probleem voornamelijk bij oudere woningen – trasraam ontbreekt of is verouderd – of grondwaterstand is teveel gestegen</a:t>
            </a:r>
          </a:p>
          <a:p>
            <a:pPr marL="382588" eaLnBrk="1" hangingPunct="1">
              <a:buFont typeface="Arial" panose="020B0604020202020204" pitchFamily="34" charset="0"/>
              <a:buNone/>
            </a:pPr>
            <a:endParaRPr lang="nl-NL" altLang="nl-NL" sz="1200">
              <a:cs typeface="Arial" panose="020B0604020202020204" pitchFamily="34" charset="0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1C89F-A831-304E-93F2-9B36FBE693CE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95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E616815-5BDD-4B81-A2DA-02602F11DF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2800" y="0"/>
            <a:ext cx="10666800" cy="636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9" name="Afgeronde rechthoek 7">
            <a:extLst>
              <a:ext uri="{FF2B5EF4-FFF2-40B4-BE49-F238E27FC236}">
                <a16:creationId xmlns:a16="http://schemas.microsoft.com/office/drawing/2014/main" id="{E90CFCD3-92D0-4D54-8630-91EA52129084}"/>
              </a:ext>
            </a:extLst>
          </p:cNvPr>
          <p:cNvSpPr/>
          <p:nvPr userDrawn="1"/>
        </p:nvSpPr>
        <p:spPr>
          <a:xfrm>
            <a:off x="-1141959" y="-1002645"/>
            <a:ext cx="2665957" cy="2246333"/>
          </a:xfrm>
          <a:prstGeom prst="roundRect">
            <a:avLst>
              <a:gd name="adj" fmla="val 54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pic>
        <p:nvPicPr>
          <p:cNvPr id="7" name="Afbeelding 13" descr="Afbeelding met tekst&#10;&#10;Automatisch gegenereerde beschrijving">
            <a:extLst>
              <a:ext uri="{FF2B5EF4-FFF2-40B4-BE49-F238E27FC236}">
                <a16:creationId xmlns:a16="http://schemas.microsoft.com/office/drawing/2014/main" id="{8CF95378-6EEE-46CF-8A40-1B585144A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019" y="211947"/>
            <a:ext cx="1081288" cy="79934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F73868-385A-4F57-B296-0C5BBD77B5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12000" y="1612800"/>
            <a:ext cx="3773984" cy="1717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484511A-B031-4551-8360-FFE94A56E0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0" y="3499200"/>
            <a:ext cx="1227600" cy="298800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A20EB5-5F9E-47DA-AD1A-D4A120243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0" y="3693600"/>
            <a:ext cx="3761984" cy="298800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7226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 rech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A768-E4D9-4FF7-947F-7F705D35A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Afgeronde rechthoek 8">
            <a:extLst>
              <a:ext uri="{FF2B5EF4-FFF2-40B4-BE49-F238E27FC236}">
                <a16:creationId xmlns:a16="http://schemas.microsoft.com/office/drawing/2014/main" id="{883CB2B7-D29E-4D14-94FF-D679B238EE6A}"/>
              </a:ext>
            </a:extLst>
          </p:cNvPr>
          <p:cNvSpPr/>
          <p:nvPr userDrawn="1"/>
        </p:nvSpPr>
        <p:spPr>
          <a:xfrm>
            <a:off x="8726162" y="111168"/>
            <a:ext cx="3360874" cy="6635663"/>
          </a:xfrm>
          <a:prstGeom prst="roundRect">
            <a:avLst>
              <a:gd name="adj" fmla="val 2073"/>
            </a:avLst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73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 rech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5">
            <a:extLst>
              <a:ext uri="{FF2B5EF4-FFF2-40B4-BE49-F238E27FC236}">
                <a16:creationId xmlns:a16="http://schemas.microsoft.com/office/drawing/2014/main" id="{3B16E3C9-58B9-4589-851A-78D682809F51}"/>
              </a:ext>
            </a:extLst>
          </p:cNvPr>
          <p:cNvSpPr/>
          <p:nvPr userDrawn="1"/>
        </p:nvSpPr>
        <p:spPr>
          <a:xfrm>
            <a:off x="6631200" y="111168"/>
            <a:ext cx="5468400" cy="6635663"/>
          </a:xfrm>
          <a:prstGeom prst="roundRect">
            <a:avLst>
              <a:gd name="adj" fmla="val 2073"/>
            </a:avLst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88180-EDDC-4873-B6F7-29C64500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00553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 rech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5">
            <a:extLst>
              <a:ext uri="{FF2B5EF4-FFF2-40B4-BE49-F238E27FC236}">
                <a16:creationId xmlns:a16="http://schemas.microsoft.com/office/drawing/2014/main" id="{3B16E3C9-58B9-4589-851A-78D682809F51}"/>
              </a:ext>
            </a:extLst>
          </p:cNvPr>
          <p:cNvSpPr/>
          <p:nvPr userDrawn="1"/>
        </p:nvSpPr>
        <p:spPr>
          <a:xfrm>
            <a:off x="5001950" y="111168"/>
            <a:ext cx="7085086" cy="6635663"/>
          </a:xfrm>
          <a:prstGeom prst="roundRect">
            <a:avLst>
              <a:gd name="adj" fmla="val 2073"/>
            </a:avLst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88180-EDDC-4873-B6F7-29C64500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13744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 vlak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13">
            <a:extLst>
              <a:ext uri="{FF2B5EF4-FFF2-40B4-BE49-F238E27FC236}">
                <a16:creationId xmlns:a16="http://schemas.microsoft.com/office/drawing/2014/main" id="{996DE674-8A68-4CAA-B8BC-47E6A2E8B471}"/>
              </a:ext>
            </a:extLst>
          </p:cNvPr>
          <p:cNvSpPr/>
          <p:nvPr userDrawn="1"/>
        </p:nvSpPr>
        <p:spPr>
          <a:xfrm>
            <a:off x="154488" y="162838"/>
            <a:ext cx="6812071" cy="7152362"/>
          </a:xfrm>
          <a:prstGeom prst="roundRect">
            <a:avLst>
              <a:gd name="adj" fmla="val 207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408B88-708F-4FBF-BB58-B186C279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6623A4AB-C545-4EBF-8A3E-36289C174E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2E1BC8-04B7-4A7D-BF3F-4FE4A90EBF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8075" y="2043113"/>
            <a:ext cx="4987925" cy="417036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43001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en vlak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13">
            <a:extLst>
              <a:ext uri="{FF2B5EF4-FFF2-40B4-BE49-F238E27FC236}">
                <a16:creationId xmlns:a16="http://schemas.microsoft.com/office/drawing/2014/main" id="{9426F9C1-1680-487E-A491-7AFA8FBB502D}"/>
              </a:ext>
            </a:extLst>
          </p:cNvPr>
          <p:cNvSpPr/>
          <p:nvPr userDrawn="1"/>
        </p:nvSpPr>
        <p:spPr>
          <a:xfrm>
            <a:off x="5225441" y="162838"/>
            <a:ext cx="6812071" cy="7152362"/>
          </a:xfrm>
          <a:prstGeom prst="roundRect">
            <a:avLst>
              <a:gd name="adj" fmla="val 20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0A322-6463-4BB4-90B4-D90C0046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919743"/>
            <a:ext cx="4003200" cy="64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14D2EB-7DE3-49D0-B6F6-3FFCB8869B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43200" y="1980000"/>
            <a:ext cx="3646800" cy="336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92806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 vlak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3">
            <a:extLst>
              <a:ext uri="{FF2B5EF4-FFF2-40B4-BE49-F238E27FC236}">
                <a16:creationId xmlns:a16="http://schemas.microsoft.com/office/drawing/2014/main" id="{0ABB5301-4B8A-489C-9A67-129D33D7720D}"/>
              </a:ext>
            </a:extLst>
          </p:cNvPr>
          <p:cNvSpPr/>
          <p:nvPr userDrawn="1"/>
        </p:nvSpPr>
        <p:spPr>
          <a:xfrm>
            <a:off x="6096000" y="162838"/>
            <a:ext cx="5941512" cy="7152362"/>
          </a:xfrm>
          <a:prstGeom prst="roundRect">
            <a:avLst>
              <a:gd name="adj" fmla="val 207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E69-7CAE-43B9-8486-641DE61C2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46B84-5BA6-4040-B6D8-8ADC3CD7BB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600" y="1843200"/>
            <a:ext cx="3646800" cy="3369600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DD828A3-927B-48B4-ABBB-DF806B0A47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17200" y="1843200"/>
            <a:ext cx="3646800" cy="3369600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1983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-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A9D9-02AA-45AD-ADA4-C14A6F53B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F0C444AA-04A8-4363-9FD5-A5E1B77902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800" y="162000"/>
            <a:ext cx="5940000" cy="7153200"/>
          </a:xfrm>
          <a:prstGeom prst="roundRect">
            <a:avLst>
              <a:gd name="adj" fmla="val 3518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6F295-6781-4975-9265-62A6DFDE71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8800" y="1843200"/>
            <a:ext cx="3646800" cy="3369600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2776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am en gegev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fgeronde rechthoek 3">
            <a:extLst>
              <a:ext uri="{FF2B5EF4-FFF2-40B4-BE49-F238E27FC236}">
                <a16:creationId xmlns:a16="http://schemas.microsoft.com/office/drawing/2014/main" id="{072070BE-1B8C-44A5-8BF6-6DC47845C351}"/>
              </a:ext>
            </a:extLst>
          </p:cNvPr>
          <p:cNvSpPr/>
          <p:nvPr userDrawn="1"/>
        </p:nvSpPr>
        <p:spPr>
          <a:xfrm>
            <a:off x="106469" y="3088370"/>
            <a:ext cx="11974884" cy="3663159"/>
          </a:xfrm>
          <a:prstGeom prst="roundRect">
            <a:avLst>
              <a:gd name="adj" fmla="val 2073"/>
            </a:avLst>
          </a:prstGeom>
          <a:solidFill>
            <a:schemeClr val="bg1">
              <a:lumMod val="85000"/>
              <a:alpha val="531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Afgeronde rechthoek 4">
            <a:extLst>
              <a:ext uri="{FF2B5EF4-FFF2-40B4-BE49-F238E27FC236}">
                <a16:creationId xmlns:a16="http://schemas.microsoft.com/office/drawing/2014/main" id="{FBCFB42B-DAAC-4F49-820A-8BDA6E0681C2}"/>
              </a:ext>
            </a:extLst>
          </p:cNvPr>
          <p:cNvSpPr/>
          <p:nvPr userDrawn="1"/>
        </p:nvSpPr>
        <p:spPr>
          <a:xfrm>
            <a:off x="1716066" y="1265129"/>
            <a:ext cx="6588690" cy="3434039"/>
          </a:xfrm>
          <a:prstGeom prst="roundRect">
            <a:avLst>
              <a:gd name="adj" fmla="val 207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A9C43C-E028-4F5F-827C-7E4EB1B4E4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6400" y="1670400"/>
            <a:ext cx="4978356" cy="11988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D676B6-196C-4ED7-B3B1-34046BCB72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6400" y="2790000"/>
            <a:ext cx="3646800" cy="37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6F454B-676D-4B21-BA96-8AAA9BE9B6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25813" y="3332163"/>
            <a:ext cx="4194175" cy="1200150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B25B81-3BBF-45F6-8C0E-26F4882B2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72721" y="1528798"/>
            <a:ext cx="1645796" cy="1216658"/>
          </a:xfrm>
          <a:prstGeom prst="rect">
            <a:avLst/>
          </a:prstGeom>
        </p:spPr>
      </p:pic>
      <p:sp>
        <p:nvSpPr>
          <p:cNvPr id="15" name="Tekstvak 9">
            <a:extLst>
              <a:ext uri="{FF2B5EF4-FFF2-40B4-BE49-F238E27FC236}">
                <a16:creationId xmlns:a16="http://schemas.microsoft.com/office/drawing/2014/main" id="{0F65FEF3-DF87-4EDA-AB95-EA3D75CA2238}"/>
              </a:ext>
            </a:extLst>
          </p:cNvPr>
          <p:cNvSpPr txBox="1"/>
          <p:nvPr userDrawn="1"/>
        </p:nvSpPr>
        <p:spPr>
          <a:xfrm>
            <a:off x="9062581" y="3619199"/>
            <a:ext cx="3645074" cy="61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+31 88 004 82 12</a:t>
            </a:r>
          </a:p>
          <a:p>
            <a:pPr>
              <a:lnSpc>
                <a:spcPct val="150000"/>
              </a:lnSpc>
            </a:pPr>
            <a:r>
              <a:rPr lang="nl-NL"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avecodebondt.nl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6C806BBE-EBB0-4755-84B0-761E8E420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8400" y="1389600"/>
            <a:ext cx="2037600" cy="20376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3" name="Afbeelding 13">
            <a:extLst>
              <a:ext uri="{FF2B5EF4-FFF2-40B4-BE49-F238E27FC236}">
                <a16:creationId xmlns:a16="http://schemas.microsoft.com/office/drawing/2014/main" id="{C9E2B0CE-B8D3-45B0-AB48-833C76DA4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10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FC1C0-AF7F-4C06-9EFA-6A786BA34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56129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83FD0-2382-5942-A2C5-1CD7E4F50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EC8693-9036-874B-B286-B5557A168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D20232-762F-3B4F-8FC2-A64C726ED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CA1C-EC6D-244F-BB94-5D1008472D01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A94E5E-F795-E241-B116-56E6D7C0A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F0C0E8-FF1B-EF40-99B8-ECB1C8F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65EC-13DB-D843-8D5A-0A6601356F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96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 voorstellen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415C0538-6F11-4854-90D5-D9B1698994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800" y="162000"/>
            <a:ext cx="5940000" cy="7153200"/>
          </a:xfrm>
          <a:prstGeom prst="roundRect">
            <a:avLst>
              <a:gd name="adj" fmla="val 3518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E83FD0-2382-5942-A2C5-1CD7E4F5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00" y="666000"/>
            <a:ext cx="5799600" cy="648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Afgeronde rechthoek 42">
            <a:extLst>
              <a:ext uri="{FF2B5EF4-FFF2-40B4-BE49-F238E27FC236}">
                <a16:creationId xmlns:a16="http://schemas.microsoft.com/office/drawing/2014/main" id="{97C7019C-12D8-4B3F-8D77-A9873026162E}"/>
              </a:ext>
            </a:extLst>
          </p:cNvPr>
          <p:cNvSpPr/>
          <p:nvPr userDrawn="1"/>
        </p:nvSpPr>
        <p:spPr>
          <a:xfrm>
            <a:off x="2999390" y="2270234"/>
            <a:ext cx="6193220" cy="2055248"/>
          </a:xfrm>
          <a:prstGeom prst="roundRect">
            <a:avLst>
              <a:gd name="adj" fmla="val 56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29A76BD-6889-4E36-9BED-7B801154F8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5200" y="2818800"/>
            <a:ext cx="4381200" cy="522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124E91-21D5-4B30-AE7D-30A8D0ED76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65200" y="3322800"/>
            <a:ext cx="2530800" cy="374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F393180-2D4C-4023-90BB-9E40CB1335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67200" y="2469600"/>
            <a:ext cx="1663200" cy="16632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9658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 voorstelle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415C0538-6F11-4854-90D5-D9B1698994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800" y="162000"/>
            <a:ext cx="5940000" cy="7153200"/>
          </a:xfrm>
          <a:prstGeom prst="roundRect">
            <a:avLst>
              <a:gd name="adj" fmla="val 3518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E83FD0-2382-5942-A2C5-1CD7E4F5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00" y="666000"/>
            <a:ext cx="5799600" cy="648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Afgeronde rechthoek 42">
            <a:extLst>
              <a:ext uri="{FF2B5EF4-FFF2-40B4-BE49-F238E27FC236}">
                <a16:creationId xmlns:a16="http://schemas.microsoft.com/office/drawing/2014/main" id="{97C7019C-12D8-4B3F-8D77-A9873026162E}"/>
              </a:ext>
            </a:extLst>
          </p:cNvPr>
          <p:cNvSpPr/>
          <p:nvPr userDrawn="1"/>
        </p:nvSpPr>
        <p:spPr>
          <a:xfrm>
            <a:off x="2999390" y="1702800"/>
            <a:ext cx="6193220" cy="2055248"/>
          </a:xfrm>
          <a:prstGeom prst="roundRect">
            <a:avLst>
              <a:gd name="adj" fmla="val 56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29A76BD-6889-4E36-9BED-7B801154F8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5200" y="2250000"/>
            <a:ext cx="4381200" cy="522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124E91-21D5-4B30-AE7D-30A8D0ED76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65200" y="2754000"/>
            <a:ext cx="2530800" cy="374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F393180-2D4C-4023-90BB-9E40CB1335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67200" y="1900800"/>
            <a:ext cx="1663200" cy="16632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Afgeronde rechthoek 42">
            <a:extLst>
              <a:ext uri="{FF2B5EF4-FFF2-40B4-BE49-F238E27FC236}">
                <a16:creationId xmlns:a16="http://schemas.microsoft.com/office/drawing/2014/main" id="{7111EEB3-D909-4472-9CA2-813ACEADDC09}"/>
              </a:ext>
            </a:extLst>
          </p:cNvPr>
          <p:cNvSpPr/>
          <p:nvPr userDrawn="1"/>
        </p:nvSpPr>
        <p:spPr>
          <a:xfrm>
            <a:off x="2885090" y="4064400"/>
            <a:ext cx="6193220" cy="2055248"/>
          </a:xfrm>
          <a:prstGeom prst="roundRect">
            <a:avLst>
              <a:gd name="adj" fmla="val 56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387A0C1-F9D5-4A0F-A809-21DB00CD85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50900" y="4611600"/>
            <a:ext cx="4381200" cy="522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E200088-7C62-41E2-9AF8-63FB4D799F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50900" y="5115600"/>
            <a:ext cx="2530800" cy="374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10CBDEA-35E8-40EA-B385-448B935543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52900" y="4262400"/>
            <a:ext cx="1663200" cy="16632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41219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6">
            <a:extLst>
              <a:ext uri="{FF2B5EF4-FFF2-40B4-BE49-F238E27FC236}">
                <a16:creationId xmlns:a16="http://schemas.microsoft.com/office/drawing/2014/main" id="{88C55BED-AFBC-4A24-84C9-516F3268E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E607077-2630-4975-8AE1-2F34240C8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8800" y="928800"/>
            <a:ext cx="5799600" cy="6480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2045101-148C-454E-8A1B-1177DC94D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8075" y="1924050"/>
            <a:ext cx="4883150" cy="4105275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E39708-5143-4B18-BEB8-C92BA541E03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25600" y="2034000"/>
            <a:ext cx="6109200" cy="4971600"/>
          </a:xfrm>
          <a:prstGeom prst="roundRect">
            <a:avLst>
              <a:gd name="adj" fmla="val 2489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828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stuk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E616815-5BDD-4B81-A2DA-02602F11DF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7200"/>
            <a:ext cx="12193200" cy="636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484511A-B031-4551-8360-FFE94A56E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266000"/>
            <a:ext cx="3117600" cy="9972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Quote</a:t>
            </a:r>
          </a:p>
        </p:txBody>
      </p:sp>
      <p:pic>
        <p:nvPicPr>
          <p:cNvPr id="18" name="Afbeelding 12">
            <a:extLst>
              <a:ext uri="{FF2B5EF4-FFF2-40B4-BE49-F238E27FC236}">
                <a16:creationId xmlns:a16="http://schemas.microsoft.com/office/drawing/2014/main" id="{AD9D892E-422A-4D85-B3CE-714D37BEA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071" y="6173373"/>
            <a:ext cx="1899858" cy="4310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A0F5A-6B28-4B07-8ACF-045809362BF9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1832400" y="820800"/>
            <a:ext cx="4352400" cy="1717200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55827-D0CC-4EAE-B3C1-F5EA7FC9C8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7200" y="759600"/>
            <a:ext cx="831600" cy="17172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619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49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afbeelding me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F2F3A19-8DAC-4984-8D0F-E5E6CD1DE7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000" y="0"/>
            <a:ext cx="122292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12" name="Afgeronde rechthoek 2">
            <a:extLst>
              <a:ext uri="{FF2B5EF4-FFF2-40B4-BE49-F238E27FC236}">
                <a16:creationId xmlns:a16="http://schemas.microsoft.com/office/drawing/2014/main" id="{EB4E049A-6ECC-4A7C-9A7C-E2591D9AE31E}"/>
              </a:ext>
            </a:extLst>
          </p:cNvPr>
          <p:cNvSpPr/>
          <p:nvPr userDrawn="1"/>
        </p:nvSpPr>
        <p:spPr>
          <a:xfrm>
            <a:off x="4014882" y="2373807"/>
            <a:ext cx="4190495" cy="1562351"/>
          </a:xfrm>
          <a:prstGeom prst="roundRect">
            <a:avLst>
              <a:gd name="adj" fmla="val 66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A466E5-8A03-49D2-AB2A-1989D325F3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0800" y="2656800"/>
            <a:ext cx="3891600" cy="99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“Quote over een afbeelding die </a:t>
            </a:r>
            <a:r>
              <a:rPr lang="nl-NL" err="1"/>
              <a:t>matcht</a:t>
            </a:r>
            <a:r>
              <a:rPr lang="nl-NL"/>
              <a:t> met de presentatie”</a:t>
            </a:r>
          </a:p>
        </p:txBody>
      </p:sp>
    </p:spTree>
    <p:extLst>
      <p:ext uri="{BB962C8B-B14F-4D97-AF65-F5344CB8AC3E}">
        <p14:creationId xmlns:p14="http://schemas.microsoft.com/office/powerpoint/2010/main" val="403711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BE070F-36B7-5A4B-A653-5BF59FED9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800" y="928800"/>
            <a:ext cx="4003200" cy="64800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039F8DD-4F21-284E-9CCF-65D8E7FD8C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8800" y="1843200"/>
            <a:ext cx="3646800" cy="3369600"/>
          </a:xfrm>
        </p:spPr>
        <p:txBody>
          <a:bodyPr>
            <a:normAutofit/>
          </a:bodyPr>
          <a:lstStyle>
            <a:lvl1pPr marL="171450" indent="-171450" algn="l" defTabSz="914400" rtl="0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  <a:defRPr lang="nl-NL" sz="1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Click to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C61BC01-E548-4291-9A42-567934152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646B45-E7E8-4401-999F-0A248FA59F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4800" y="162000"/>
            <a:ext cx="5940000" cy="7153200"/>
          </a:xfrm>
          <a:prstGeom prst="roundRect">
            <a:avLst>
              <a:gd name="adj" fmla="val 3518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0771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9465CE5E-0743-4093-9EEF-255F5784A30A}"/>
              </a:ext>
            </a:extLst>
          </p:cNvPr>
          <p:cNvSpPr/>
          <p:nvPr userDrawn="1"/>
        </p:nvSpPr>
        <p:spPr>
          <a:xfrm>
            <a:off x="162837" y="162838"/>
            <a:ext cx="5933163" cy="7152362"/>
          </a:xfrm>
          <a:prstGeom prst="roundRect">
            <a:avLst>
              <a:gd name="adj" fmla="val 20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B6816045-5EFD-426D-8F70-D6C36FE4A0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27826A-CC0D-4B0F-93B2-2709AE730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8800" y="928800"/>
            <a:ext cx="5799600" cy="6480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59DE45-8EAC-4954-A320-6506244D75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8075" y="1952625"/>
            <a:ext cx="4241800" cy="360680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12430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4F2CC9-218A-9A42-975D-A7CE0D0E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00" y="919743"/>
            <a:ext cx="105156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DA6438-6953-AF44-9192-B9FAE5354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800" y="1838325"/>
            <a:ext cx="10515600" cy="4338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Level 1</a:t>
            </a:r>
          </a:p>
          <a:p>
            <a:pPr lvl="0"/>
            <a:endParaRPr lang="nl-NL"/>
          </a:p>
          <a:p>
            <a:pPr lvl="0"/>
            <a:endParaRPr lang="nl-NL"/>
          </a:p>
        </p:txBody>
      </p:sp>
      <p:pic>
        <p:nvPicPr>
          <p:cNvPr id="7" name="Afbeelding 15">
            <a:extLst>
              <a:ext uri="{FF2B5EF4-FFF2-40B4-BE49-F238E27FC236}">
                <a16:creationId xmlns:a16="http://schemas.microsoft.com/office/drawing/2014/main" id="{DCB237FB-D1E3-4FDA-98B8-C63BE476ED6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B224260C-50E2-4768-A073-C7A79B3EC372}"/>
              </a:ext>
            </a:extLst>
          </p:cNvPr>
          <p:cNvSpPr txBox="1">
            <a:spLocks/>
          </p:cNvSpPr>
          <p:nvPr userDrawn="1"/>
        </p:nvSpPr>
        <p:spPr>
          <a:xfrm>
            <a:off x="1522800" y="0"/>
            <a:ext cx="10666800" cy="636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1450" indent="-1714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" indent="-1714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" indent="-1714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450" indent="-1714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29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60" r:id="rId3"/>
    <p:sldLayoutId id="2147483652" r:id="rId4"/>
    <p:sldLayoutId id="2147483661" r:id="rId5"/>
    <p:sldLayoutId id="2147483667" r:id="rId6"/>
    <p:sldLayoutId id="2147483653" r:id="rId7"/>
    <p:sldLayoutId id="2147483649" r:id="rId8"/>
    <p:sldLayoutId id="2147483668" r:id="rId9"/>
    <p:sldLayoutId id="2147483669" r:id="rId10"/>
    <p:sldLayoutId id="2147483671" r:id="rId11"/>
    <p:sldLayoutId id="2147483672" r:id="rId12"/>
    <p:sldLayoutId id="2147483673" r:id="rId13"/>
    <p:sldLayoutId id="2147483674" r:id="rId14"/>
    <p:sldLayoutId id="2147483670" r:id="rId15"/>
    <p:sldLayoutId id="2147483675" r:id="rId16"/>
    <p:sldLayoutId id="2147483676" r:id="rId17"/>
    <p:sldLayoutId id="2147483666" r:id="rId18"/>
    <p:sldLayoutId id="214748367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lang="nl-NL" sz="1600" b="1" i="0" kern="1200" dirty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2800" indent="-1728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lang="nl-NL" sz="1600" b="1" i="0" kern="1200" dirty="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" indent="-17145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lang="nl-NL" sz="1600" b="1" i="0" kern="1200" dirty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" indent="-17145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lang="nl-NL" sz="1600" b="1" i="0" kern="1200" dirty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1450" indent="-17145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lang="nl-NL" sz="1600" b="1" i="0" kern="1200" dirty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72800" indent="-1728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0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14.pn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jpeg"/><Relationship Id="rId4" Type="http://schemas.openxmlformats.org/officeDocument/2006/relationships/hyperlink" Target="https://www.eigenhuis.nl/wonen/klussen/verbouwen/aannemer-offerte-contrac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4.png"/><Relationship Id="rId7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6">
            <a:extLst>
              <a:ext uri="{FF2B5EF4-FFF2-40B4-BE49-F238E27FC236}">
                <a16:creationId xmlns:a16="http://schemas.microsoft.com/office/drawing/2014/main" id="{7BEED481-200A-4A60-8CBE-F2D28C693B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10294" y="0"/>
            <a:ext cx="9694122" cy="6363222"/>
          </a:xfrm>
          <a:prstGeom prst="rect">
            <a:avLst/>
          </a:prstGeom>
        </p:spPr>
      </p:pic>
      <p:sp>
        <p:nvSpPr>
          <p:cNvPr id="6" name="Afgeronde rechthoek 4">
            <a:extLst>
              <a:ext uri="{FF2B5EF4-FFF2-40B4-BE49-F238E27FC236}">
                <a16:creationId xmlns:a16="http://schemas.microsoft.com/office/drawing/2014/main" id="{D27B2F6E-D4F8-4C1C-9D32-1650F8D151BB}"/>
              </a:ext>
            </a:extLst>
          </p:cNvPr>
          <p:cNvSpPr/>
          <p:nvPr/>
        </p:nvSpPr>
        <p:spPr>
          <a:xfrm>
            <a:off x="-1046968" y="-225467"/>
            <a:ext cx="6332952" cy="4453001"/>
          </a:xfrm>
          <a:prstGeom prst="roundRect">
            <a:avLst>
              <a:gd name="adj" fmla="val 54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3" name="shpTitle">
            <a:extLst>
              <a:ext uri="{FF2B5EF4-FFF2-40B4-BE49-F238E27FC236}">
                <a16:creationId xmlns:a16="http://schemas.microsoft.com/office/drawing/2014/main" id="{8EA70814-E9A6-40C7-9D18-E374A46343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9044" y="1712191"/>
            <a:ext cx="4016940" cy="17172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nl-NL">
                <a:latin typeface="Arial"/>
                <a:cs typeface="Arial"/>
              </a:rPr>
              <a:t>Webinar </a:t>
            </a:r>
          </a:p>
          <a:p>
            <a:r>
              <a:rPr lang="nl-NL">
                <a:latin typeface="Arial"/>
                <a:cs typeface="Arial"/>
              </a:rPr>
              <a:t>28 januari 2025</a:t>
            </a:r>
          </a:p>
          <a:p>
            <a:r>
              <a:rPr lang="nl-NL">
                <a:latin typeface="Arial"/>
                <a:cs typeface="Arial"/>
              </a:rPr>
              <a:t>19.30 – 20.30 uur</a:t>
            </a:r>
          </a:p>
        </p:txBody>
      </p:sp>
      <p:sp>
        <p:nvSpPr>
          <p:cNvPr id="7" name="Afgeronde rechthoek 7">
            <a:extLst>
              <a:ext uri="{FF2B5EF4-FFF2-40B4-BE49-F238E27FC236}">
                <a16:creationId xmlns:a16="http://schemas.microsoft.com/office/drawing/2014/main" id="{A87A8756-AAE3-40B8-8A9B-FD8DC88A4F39}"/>
              </a:ext>
            </a:extLst>
          </p:cNvPr>
          <p:cNvSpPr/>
          <p:nvPr/>
        </p:nvSpPr>
        <p:spPr>
          <a:xfrm>
            <a:off x="-1141959" y="-1002645"/>
            <a:ext cx="2665957" cy="2246333"/>
          </a:xfrm>
          <a:prstGeom prst="roundRect">
            <a:avLst>
              <a:gd name="adj" fmla="val 54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pic>
        <p:nvPicPr>
          <p:cNvPr id="8" name="Afbeelding 13" descr="Afbeelding met tekst&#10;&#10;Automatisch gegenereerde beschrijving">
            <a:extLst>
              <a:ext uri="{FF2B5EF4-FFF2-40B4-BE49-F238E27FC236}">
                <a16:creationId xmlns:a16="http://schemas.microsoft.com/office/drawing/2014/main" id="{CFA91B54-14C5-4768-B901-9129E0F06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19" y="211947"/>
            <a:ext cx="1081288" cy="799344"/>
          </a:xfrm>
          <a:prstGeom prst="rect">
            <a:avLst/>
          </a:prstGeom>
        </p:spPr>
      </p:pic>
      <p:pic>
        <p:nvPicPr>
          <p:cNvPr id="10" name="Afbeelding 14">
            <a:extLst>
              <a:ext uri="{FF2B5EF4-FFF2-40B4-BE49-F238E27FC236}">
                <a16:creationId xmlns:a16="http://schemas.microsoft.com/office/drawing/2014/main" id="{7D8D98B0-F091-4427-8C10-201DFF6A26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071" y="6173373"/>
            <a:ext cx="1899858" cy="43106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778D5AA-96F5-F992-D645-6D75B59B8D71}"/>
              </a:ext>
            </a:extLst>
          </p:cNvPr>
          <p:cNvSpPr txBox="1"/>
          <p:nvPr/>
        </p:nvSpPr>
        <p:spPr>
          <a:xfrm>
            <a:off x="2620450" y="4991470"/>
            <a:ext cx="7382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/>
              <a:t>Vochtoverlast in huis, door grondwater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F44022-059C-D96E-8B13-AC28E3C86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352" y="262476"/>
            <a:ext cx="3064627" cy="93945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BD9A02F-06F7-A68E-0148-87920B3E4683}"/>
              </a:ext>
            </a:extLst>
          </p:cNvPr>
          <p:cNvSpPr txBox="1"/>
          <p:nvPr/>
        </p:nvSpPr>
        <p:spPr>
          <a:xfrm>
            <a:off x="2620450" y="5506642"/>
            <a:ext cx="6675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800" b="0">
                <a:solidFill>
                  <a:srgbClr val="FF0000"/>
                </a:solidFill>
              </a:rPr>
              <a:t>Bijeenkomst wordt opgenomen en op de website gezet!</a:t>
            </a:r>
          </a:p>
        </p:txBody>
      </p:sp>
    </p:spTree>
    <p:extLst>
      <p:ext uri="{BB962C8B-B14F-4D97-AF65-F5344CB8AC3E}">
        <p14:creationId xmlns:p14="http://schemas.microsoft.com/office/powerpoint/2010/main" val="145820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FD787-7103-B76B-B19D-CC66E7FC7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09AFDB06-2A53-9460-FE6B-A013B4902246}"/>
              </a:ext>
            </a:extLst>
          </p:cNvPr>
          <p:cNvSpPr txBox="1"/>
          <p:nvPr/>
        </p:nvSpPr>
        <p:spPr>
          <a:xfrm>
            <a:off x="238787" y="1538739"/>
            <a:ext cx="6219163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het erg? Woningen die na (Bouwbesluit) 1992 zijn gebouwd is de vloer water- en dampdicht </a:t>
            </a:r>
          </a:p>
          <a:p>
            <a:pPr>
              <a:lnSpc>
                <a:spcPct val="150000"/>
              </a:lnSpc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 andere oorzaak dan grondwater?</a:t>
            </a:r>
          </a:p>
          <a:p>
            <a:pPr>
              <a:lnSpc>
                <a:spcPct val="150000"/>
              </a:lnSpc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Zoals slechte regenafvoer, slechte ventilatie,</a:t>
            </a:r>
            <a:b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lekkage van waterleiding/riolering, verzakte tuin</a:t>
            </a:r>
          </a:p>
          <a:p>
            <a:pPr>
              <a:lnSpc>
                <a:spcPct val="150000"/>
              </a:lnSpc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1109-0051-000_ 476">
            <a:extLst>
              <a:ext uri="{FF2B5EF4-FFF2-40B4-BE49-F238E27FC236}">
                <a16:creationId xmlns:a16="http://schemas.microsoft.com/office/drawing/2014/main" id="{14A94E1D-D7E6-92F6-D2CC-AA70189A1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179" y="95251"/>
            <a:ext cx="3152877" cy="253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poren van schimmel veroorzaakt door slechte ventilatie binnenshuis">
            <a:extLst>
              <a:ext uri="{FF2B5EF4-FFF2-40B4-BE49-F238E27FC236}">
                <a16:creationId xmlns:a16="http://schemas.microsoft.com/office/drawing/2014/main" id="{B0C1CE17-3BAE-E5BE-E2CA-6F87FEA8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1" y="4988794"/>
            <a:ext cx="3152876" cy="17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1721EDD-9173-CEB1-497C-26E66630E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572" y="4273227"/>
            <a:ext cx="3962502" cy="1773955"/>
          </a:xfrm>
          <a:prstGeom prst="rect">
            <a:avLst/>
          </a:prstGeom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9272126A-6D56-635D-9D81-7CA21F7E81F1}"/>
              </a:ext>
            </a:extLst>
          </p:cNvPr>
          <p:cNvCxnSpPr>
            <a:cxnSpLocks/>
          </p:cNvCxnSpPr>
          <p:nvPr/>
        </p:nvCxnSpPr>
        <p:spPr>
          <a:xfrm>
            <a:off x="2472068" y="5601490"/>
            <a:ext cx="1815260" cy="376616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5FF85246-4031-0115-F625-A127F855EA99}"/>
              </a:ext>
            </a:extLst>
          </p:cNvPr>
          <p:cNvSpPr txBox="1"/>
          <p:nvPr/>
        </p:nvSpPr>
        <p:spPr>
          <a:xfrm>
            <a:off x="1611815" y="6133384"/>
            <a:ext cx="4432429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afstromingsrichting bestrating van woning af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3A17022-A8A5-3893-2210-4CCA21AF2F8F}"/>
              </a:ext>
            </a:extLst>
          </p:cNvPr>
          <p:cNvSpPr txBox="1"/>
          <p:nvPr/>
        </p:nvSpPr>
        <p:spPr>
          <a:xfrm>
            <a:off x="362365" y="661244"/>
            <a:ext cx="642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00497C"/>
                </a:solidFill>
                <a:latin typeface="+mj-lt"/>
              </a:rPr>
              <a:t>Problemen en oplossingen</a:t>
            </a:r>
          </a:p>
        </p:txBody>
      </p:sp>
      <p:pic>
        <p:nvPicPr>
          <p:cNvPr id="7" name="Picture 2" descr="1110-0038-000_ 039">
            <a:extLst>
              <a:ext uri="{FF2B5EF4-FFF2-40B4-BE49-F238E27FC236}">
                <a16:creationId xmlns:a16="http://schemas.microsoft.com/office/drawing/2014/main" id="{4527AB4A-7B83-734B-F342-1998D27E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339" y="2756027"/>
            <a:ext cx="2805595" cy="21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849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5409E-A146-A2FA-C256-BE459B56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273F14-2578-5473-FABC-196FAB04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87" y="517143"/>
            <a:ext cx="6744831" cy="64800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accent6"/>
                </a:solidFill>
              </a:rPr>
              <a:t>Oplossing: Drainage zelf aanleggen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CBC1F3A-3304-DECB-D157-39131715A314}"/>
              </a:ext>
            </a:extLst>
          </p:cNvPr>
          <p:cNvSpPr txBox="1"/>
          <p:nvPr/>
        </p:nvSpPr>
        <p:spPr>
          <a:xfrm>
            <a:off x="165035" y="1285349"/>
            <a:ext cx="7023312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 grondwateroverlast in </a:t>
            </a:r>
            <a:r>
              <a:rPr lang="nl-NL" b="1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tuin</a:t>
            </a: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en/of </a:t>
            </a:r>
            <a:r>
              <a:rPr lang="nl-NL" b="1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kruipruimte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Wordt afgeraden, in met name zandgronden is het niet effectief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-Geen pomp-</a:t>
            </a: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Pomp gaat vaak defect en kost energie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een klei/veen polder mogelijk wel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Afvoeren water onder vrij verval (geen pomp)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Aanleg is specialistisch! Kan schade veroorzaken aan fundering/woning en/of zakking van bodem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C9E8A47-0416-4E39-812F-9810FD33A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550" y="-157471"/>
            <a:ext cx="4623759" cy="454788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77F7B43-6DA7-3A1F-4A8D-F4392E0DC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79"/>
          <a:stretch>
            <a:fillRect/>
          </a:stretch>
        </p:blipFill>
        <p:spPr bwMode="auto">
          <a:xfrm>
            <a:off x="6983618" y="4390414"/>
            <a:ext cx="1733550" cy="24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 descr="Afbeeldingsresultaat voor drainage pe">
            <a:extLst>
              <a:ext uri="{FF2B5EF4-FFF2-40B4-BE49-F238E27FC236}">
                <a16:creationId xmlns:a16="http://schemas.microsoft.com/office/drawing/2014/main" id="{B8E669CB-8E6C-D495-3461-3B207A706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259" y="4850162"/>
            <a:ext cx="1450340" cy="145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BFB9003-2652-CB3A-3756-B1705880C2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710" y="4413028"/>
            <a:ext cx="1804672" cy="2405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630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170FD-4023-16E2-FFE2-D9EE04587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837FF-DB45-352D-6BCB-0B18D8831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36" y="464402"/>
            <a:ext cx="4791308" cy="648000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Inleiding</a:t>
            </a:r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7E8A165-22C7-3986-1D1D-D2E81B97501E}"/>
              </a:ext>
            </a:extLst>
          </p:cNvPr>
          <p:cNvSpPr txBox="1"/>
          <p:nvPr/>
        </p:nvSpPr>
        <p:spPr>
          <a:xfrm>
            <a:off x="562305" y="650737"/>
            <a:ext cx="785779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600" b="1">
                <a:solidFill>
                  <a:srgbClr val="00497C"/>
                </a:solidFill>
                <a:latin typeface="+mj-lt"/>
                <a:cs typeface="Calibri Light"/>
              </a:rPr>
              <a:t>Oplossing: Natte kruipruimte</a:t>
            </a:r>
            <a:r>
              <a:rPr lang="nl-NL" b="1">
                <a:solidFill>
                  <a:schemeClr val="tx2"/>
                </a:solidFill>
                <a:latin typeface="Calibri Light"/>
                <a:cs typeface="Calibri Light"/>
              </a:rPr>
              <a:t>civiele kunstwerken Gemeente Maastricht 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EAD4B56-3C87-B702-7CA1-70FD56888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A5314581-CAA5-0069-F796-DBB15849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21 februari 2023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70BA34-E411-0870-664D-B02E5B48A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461" y="477411"/>
            <a:ext cx="3200677" cy="9815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3FDFA04-1ACC-DAE5-8CA9-8132D8363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F9C1BE6-E7CA-6463-BF25-3DBC1639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B7B4EEC-4EB9-43D4-1FD2-97AF17703D16}"/>
              </a:ext>
            </a:extLst>
          </p:cNvPr>
          <p:cNvSpPr txBox="1"/>
          <p:nvPr/>
        </p:nvSpPr>
        <p:spPr>
          <a:xfrm>
            <a:off x="225213" y="1298737"/>
            <a:ext cx="8013912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Mogelijke maatregelen: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Ventilatie, minimaal 2 voor en 2 achter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Bodemafsluiter/verontdiepen kruipruimte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Dampdicht maken vloer / vloer vervangen</a:t>
            </a:r>
          </a:p>
          <a:p>
            <a:pPr>
              <a:lnSpc>
                <a:spcPct val="150000"/>
              </a:lnSpc>
            </a:pPr>
            <a:r>
              <a:rPr 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op ventilatie houten vloeren en risico’s bij toevoegen</a:t>
            </a:r>
            <a:br>
              <a:rPr 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gewicht!!</a:t>
            </a:r>
          </a:p>
          <a:p>
            <a:pPr>
              <a:lnSpc>
                <a:spcPct val="150000"/>
              </a:lnSpc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5" descr="IMG_4090">
            <a:extLst>
              <a:ext uri="{FF2B5EF4-FFF2-40B4-BE49-F238E27FC236}">
                <a16:creationId xmlns:a16="http://schemas.microsoft.com/office/drawing/2014/main" id="{8B80029A-1035-BB7C-85EC-5B25ECC80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895" y="1724135"/>
            <a:ext cx="2236052" cy="242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2B61057-3CBF-D3CC-4962-FE9442E6C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"/>
          <a:stretch>
            <a:fillRect/>
          </a:stretch>
        </p:blipFill>
        <p:spPr bwMode="auto">
          <a:xfrm>
            <a:off x="6276217" y="4229589"/>
            <a:ext cx="2711615" cy="203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 descr="Afbeeldingsresultaat voor belbeton kruipruimte">
            <a:extLst>
              <a:ext uri="{FF2B5EF4-FFF2-40B4-BE49-F238E27FC236}">
                <a16:creationId xmlns:a16="http://schemas.microsoft.com/office/drawing/2014/main" id="{44C58845-40FD-C2C9-6C99-DE7AB51AF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623" y="4229589"/>
            <a:ext cx="2586174" cy="202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Afbeelding 15" descr="Afbeeldingsresultaat voor folie in kruipruimte">
            <a:extLst>
              <a:ext uri="{FF2B5EF4-FFF2-40B4-BE49-F238E27FC236}">
                <a16:creationId xmlns:a16="http://schemas.microsoft.com/office/drawing/2014/main" id="{BC87A5B1-65B0-1FAE-AC64-BD20632D57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248" y="4223174"/>
            <a:ext cx="2729357" cy="204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4" descr="VENT KOKER">
            <a:extLst>
              <a:ext uri="{FF2B5EF4-FFF2-40B4-BE49-F238E27FC236}">
                <a16:creationId xmlns:a16="http://schemas.microsoft.com/office/drawing/2014/main" id="{F9915107-40BE-8A98-3A32-20ECDB190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686" y="1749295"/>
            <a:ext cx="3200678" cy="18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A680046E-5701-563D-E2D6-0A484A7BA4C9}"/>
              </a:ext>
            </a:extLst>
          </p:cNvPr>
          <p:cNvSpPr txBox="1"/>
          <p:nvPr/>
        </p:nvSpPr>
        <p:spPr>
          <a:xfrm>
            <a:off x="3402786" y="6369926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Versterk folie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8C5EB503-721A-E143-A2A2-576B5F4A5EE1}"/>
              </a:ext>
            </a:extLst>
          </p:cNvPr>
          <p:cNvSpPr txBox="1"/>
          <p:nvPr/>
        </p:nvSpPr>
        <p:spPr>
          <a:xfrm>
            <a:off x="6195866" y="6356739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Opvulmateriaal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33C9C1AC-C215-F830-8215-01BA04D69974}"/>
              </a:ext>
            </a:extLst>
          </p:cNvPr>
          <p:cNvSpPr txBox="1"/>
          <p:nvPr/>
        </p:nvSpPr>
        <p:spPr>
          <a:xfrm>
            <a:off x="9051623" y="6380589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Schuimbeton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F2079F2-03CD-95D6-61B5-B61DC5FC89A9}"/>
              </a:ext>
            </a:extLst>
          </p:cNvPr>
          <p:cNvSpPr txBox="1"/>
          <p:nvPr/>
        </p:nvSpPr>
        <p:spPr>
          <a:xfrm>
            <a:off x="7421295" y="3810458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Ventilatie</a:t>
            </a:r>
          </a:p>
        </p:txBody>
      </p:sp>
    </p:spTree>
    <p:extLst>
      <p:ext uri="{BB962C8B-B14F-4D97-AF65-F5344CB8AC3E}">
        <p14:creationId xmlns:p14="http://schemas.microsoft.com/office/powerpoint/2010/main" val="4030085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00FEF-2FF3-D09C-D266-B44A74B8E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6176D-0CE3-54A0-DDCF-6A368E50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36" y="464402"/>
            <a:ext cx="4791308" cy="648000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Inleiding</a:t>
            </a:r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5777859-17FF-02B5-0D2B-1B787761C414}"/>
              </a:ext>
            </a:extLst>
          </p:cNvPr>
          <p:cNvSpPr txBox="1"/>
          <p:nvPr/>
        </p:nvSpPr>
        <p:spPr>
          <a:xfrm>
            <a:off x="562305" y="650737"/>
            <a:ext cx="785779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600" b="1">
                <a:solidFill>
                  <a:srgbClr val="00497C"/>
                </a:solidFill>
                <a:latin typeface="+mj-lt"/>
                <a:cs typeface="Calibri Light"/>
              </a:rPr>
              <a:t>Oplossing: Natte kruipruimte</a:t>
            </a:r>
            <a:r>
              <a:rPr lang="nl-NL" b="1">
                <a:solidFill>
                  <a:schemeClr val="tx2"/>
                </a:solidFill>
                <a:latin typeface="Calibri Light"/>
                <a:cs typeface="Calibri Light"/>
              </a:rPr>
              <a:t>civiele kunstwerken Gemeente Maastricht 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D832536-8F6E-8CBA-8925-78DCC06F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5DE34C87-D662-2B89-F37A-EAF1BBABB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21 februari 2023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E631A9-A9E1-893D-4641-7D442C5D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461" y="477411"/>
            <a:ext cx="3200677" cy="9815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D7B5F0F-7C67-DB78-2FEE-F5143943E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3443E49-2233-BB65-38EB-02D58ACE3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pic>
        <p:nvPicPr>
          <p:cNvPr id="19" name="Picture 17" descr="1109-0050-000_ 016">
            <a:extLst>
              <a:ext uri="{FF2B5EF4-FFF2-40B4-BE49-F238E27FC236}">
                <a16:creationId xmlns:a16="http://schemas.microsoft.com/office/drawing/2014/main" id="{8F9F2471-D597-BB1B-1401-E1CA59D4B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46" y="4119484"/>
            <a:ext cx="2450858" cy="183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Afbeelding 23">
            <a:extLst>
              <a:ext uri="{FF2B5EF4-FFF2-40B4-BE49-F238E27FC236}">
                <a16:creationId xmlns:a16="http://schemas.microsoft.com/office/drawing/2014/main" id="{BCE461DD-051B-AC20-167F-E717206CF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217" y="1524000"/>
            <a:ext cx="2966215" cy="213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id="{3153FD98-A5E1-42BD-B4D9-69FCE4619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o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D8B383B8-9645-D42E-2DE9-CC1AD0040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64" name="Afbeelding 27" descr="Afbeeldingsresultaat voor isolatie vloer polyurethaan">
            <a:extLst>
              <a:ext uri="{FF2B5EF4-FFF2-40B4-BE49-F238E27FC236}">
                <a16:creationId xmlns:a16="http://schemas.microsoft.com/office/drawing/2014/main" id="{EDCEAD21-7024-F96E-79BA-B945724D5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217" y="4072363"/>
            <a:ext cx="2913406" cy="213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8">
            <a:extLst>
              <a:ext uri="{FF2B5EF4-FFF2-40B4-BE49-F238E27FC236}">
                <a16:creationId xmlns:a16="http://schemas.microsoft.com/office/drawing/2014/main" id="{4878DB46-D8A4-DC4F-5162-579D3014C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e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D844A0F4-1282-644F-2F3B-73BA1FD2B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51B1CCE3-32A2-1D5D-56E1-18FB5088683C}"/>
              </a:ext>
            </a:extLst>
          </p:cNvPr>
          <p:cNvSpPr txBox="1"/>
          <p:nvPr/>
        </p:nvSpPr>
        <p:spPr>
          <a:xfrm>
            <a:off x="5559764" y="6115317"/>
            <a:ext cx="245085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Afdichten leidingdoorvoeren / kruipruimteluik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3884DE8-4998-5E8B-B53B-8B5386378504}"/>
              </a:ext>
            </a:extLst>
          </p:cNvPr>
          <p:cNvSpPr txBox="1"/>
          <p:nvPr/>
        </p:nvSpPr>
        <p:spPr>
          <a:xfrm>
            <a:off x="8576217" y="6380589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Polyurethaan (PUR)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DBD925AB-4AFA-9033-FEC4-4B4C4EDE9457}"/>
              </a:ext>
            </a:extLst>
          </p:cNvPr>
          <p:cNvSpPr txBox="1"/>
          <p:nvPr/>
        </p:nvSpPr>
        <p:spPr>
          <a:xfrm>
            <a:off x="8576217" y="3785410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Vervangen vloer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922E99A-B1A9-4E7C-F0C2-BAE006FC4C7C}"/>
              </a:ext>
            </a:extLst>
          </p:cNvPr>
          <p:cNvSpPr txBox="1"/>
          <p:nvPr/>
        </p:nvSpPr>
        <p:spPr>
          <a:xfrm>
            <a:off x="225213" y="1298737"/>
            <a:ext cx="8013912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Mogelijke maatregelen: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Ventilatie, minimaal 2 voor en 2 achter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Bodemafsluiter/</a:t>
            </a:r>
            <a:r>
              <a:rPr lang="nl-NL" err="1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verontdiepen</a:t>
            </a: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kruipruimte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Dampdicht maken vloer / vloer vervangen</a:t>
            </a:r>
          </a:p>
          <a:p>
            <a:pPr>
              <a:lnSpc>
                <a:spcPct val="150000"/>
              </a:lnSpc>
            </a:pPr>
            <a:r>
              <a:rPr 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op ventilatie houten vloeren en risico’s bij toevoegen</a:t>
            </a:r>
            <a:br>
              <a:rPr 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gewicht!!</a:t>
            </a:r>
          </a:p>
          <a:p>
            <a:pPr>
              <a:lnSpc>
                <a:spcPct val="150000"/>
              </a:lnSpc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178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9F7FE-A61C-DC58-84B9-EC6068650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8D73B4-4976-1BF1-C41B-5ABFE73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36" y="464402"/>
            <a:ext cx="4791308" cy="648000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Inleiding</a:t>
            </a:r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71FE4C7-8E8C-15F2-C8FC-27C1B47D6040}"/>
              </a:ext>
            </a:extLst>
          </p:cNvPr>
          <p:cNvSpPr txBox="1"/>
          <p:nvPr/>
        </p:nvSpPr>
        <p:spPr>
          <a:xfrm>
            <a:off x="562305" y="650737"/>
            <a:ext cx="757204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600" b="1">
                <a:solidFill>
                  <a:srgbClr val="00497C"/>
                </a:solidFill>
                <a:latin typeface="+mj-lt"/>
                <a:cs typeface="Calibri Light"/>
              </a:rPr>
              <a:t>Oplossing: Optrekkend vocht</a:t>
            </a:r>
            <a:r>
              <a:rPr lang="nl-NL" b="1">
                <a:solidFill>
                  <a:schemeClr val="tx2"/>
                </a:solidFill>
                <a:latin typeface="Calibri Light"/>
                <a:cs typeface="Calibri Light"/>
              </a:rPr>
              <a:t>civiele kunstwerken Gemeente Maastricht 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2C2AD327-BBDA-5981-F2AF-E3A9D0EC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B6F945DC-ED18-237B-5CD6-76A49819A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21 februari 2023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6032EE-9DFB-7944-0EC8-9F55025BF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461" y="477411"/>
            <a:ext cx="3200677" cy="9815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1A466AC-D6E3-A21A-10ED-5A015F7CD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FA293CA-C3CC-3EED-D4E7-19655C519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48EF25E-8FE2-653D-F8B9-56A1B90D8FD2}"/>
              </a:ext>
            </a:extLst>
          </p:cNvPr>
          <p:cNvSpPr txBox="1"/>
          <p:nvPr/>
        </p:nvSpPr>
        <p:spPr>
          <a:xfrm>
            <a:off x="562305" y="1323457"/>
            <a:ext cx="6672325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Waterkerende laag in de muur: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Injecteren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Loodslabbe of laag glas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Afbeelding 59">
            <a:extLst>
              <a:ext uri="{FF2B5EF4-FFF2-40B4-BE49-F238E27FC236}">
                <a16:creationId xmlns:a16="http://schemas.microsoft.com/office/drawing/2014/main" id="{41941271-C400-7EC5-DB0E-53B1A75ED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98" y="1458952"/>
            <a:ext cx="2662487" cy="201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Afbeelding 60" descr="Afbeeldingsresultaat voor optrekkend vocht zelf injecteren">
            <a:extLst>
              <a:ext uri="{FF2B5EF4-FFF2-40B4-BE49-F238E27FC236}">
                <a16:creationId xmlns:a16="http://schemas.microsoft.com/office/drawing/2014/main" id="{0CBC1B30-63AA-4DCB-A2BB-3C5385618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1492920"/>
            <a:ext cx="3614220" cy="201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7B72D360-AABC-804A-A876-5C95573527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55" y="3837904"/>
            <a:ext cx="2699715" cy="277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8" descr="INJECTIE002">
            <a:extLst>
              <a:ext uri="{FF2B5EF4-FFF2-40B4-BE49-F238E27FC236}">
                <a16:creationId xmlns:a16="http://schemas.microsoft.com/office/drawing/2014/main" id="{F0DD7B70-D97C-2EB9-DB17-B18D39B7F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93" y="3878608"/>
            <a:ext cx="3841814" cy="258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kstvak 63">
            <a:extLst>
              <a:ext uri="{FF2B5EF4-FFF2-40B4-BE49-F238E27FC236}">
                <a16:creationId xmlns:a16="http://schemas.microsoft.com/office/drawing/2014/main" id="{5E6D4559-E4FD-F8D0-7DBF-CDFF849059D4}"/>
              </a:ext>
            </a:extLst>
          </p:cNvPr>
          <p:cNvSpPr txBox="1"/>
          <p:nvPr/>
        </p:nvSpPr>
        <p:spPr>
          <a:xfrm>
            <a:off x="5084136" y="3558079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Voorbereiding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3C6011DD-F687-C14E-4B3D-1ED2C14BC20B}"/>
              </a:ext>
            </a:extLst>
          </p:cNvPr>
          <p:cNvSpPr txBox="1"/>
          <p:nvPr/>
        </p:nvSpPr>
        <p:spPr>
          <a:xfrm>
            <a:off x="8016907" y="3538886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Injecteren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AC560598-9577-8309-DF80-CB357F9F2656}"/>
              </a:ext>
            </a:extLst>
          </p:cNvPr>
          <p:cNvSpPr txBox="1"/>
          <p:nvPr/>
        </p:nvSpPr>
        <p:spPr>
          <a:xfrm>
            <a:off x="8985370" y="6633912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Aanbrengen loodslab</a:t>
            </a:r>
          </a:p>
        </p:txBody>
      </p:sp>
    </p:spTree>
    <p:extLst>
      <p:ext uri="{BB962C8B-B14F-4D97-AF65-F5344CB8AC3E}">
        <p14:creationId xmlns:p14="http://schemas.microsoft.com/office/powerpoint/2010/main" val="4125678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8C93D-0E86-2686-87C3-B5B324955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4445B-EAF1-B582-90B8-FB3F9E5B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36" y="464402"/>
            <a:ext cx="4791308" cy="648000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Inleiding</a:t>
            </a:r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3DD5E02-32B7-5935-790E-7E622770DE5A}"/>
              </a:ext>
            </a:extLst>
          </p:cNvPr>
          <p:cNvSpPr txBox="1"/>
          <p:nvPr/>
        </p:nvSpPr>
        <p:spPr>
          <a:xfrm>
            <a:off x="380862" y="379705"/>
            <a:ext cx="666974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600" b="1">
                <a:solidFill>
                  <a:srgbClr val="00497C"/>
                </a:solidFill>
                <a:latin typeface="+mj-lt"/>
                <a:cs typeface="Calibri Light"/>
              </a:rPr>
              <a:t>Oplossing: Lekke kelders</a:t>
            </a:r>
            <a:r>
              <a:rPr lang="nl-NL" b="1">
                <a:solidFill>
                  <a:schemeClr val="tx2"/>
                </a:solidFill>
                <a:latin typeface="Calibri Light"/>
                <a:cs typeface="Calibri Light"/>
              </a:rPr>
              <a:t> Gemeente Maastricht 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2103E234-B1F6-FAC9-8F24-68EA3DEAC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0678101D-E1DC-A618-5C9C-696C630D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21 februari 2023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39CCED-DABA-1E28-184E-2179833CD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461" y="477411"/>
            <a:ext cx="3200677" cy="9815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455DE11-6ABD-5D47-C419-9B3521A81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9E9A420-453B-AC46-DD11-D298F2B58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653CB1D1-AECF-62D7-2A35-BD058E30AEEF}"/>
              </a:ext>
            </a:extLst>
          </p:cNvPr>
          <p:cNvSpPr txBox="1">
            <a:spLocks/>
          </p:cNvSpPr>
          <p:nvPr/>
        </p:nvSpPr>
        <p:spPr>
          <a:xfrm>
            <a:off x="289562" y="1308101"/>
            <a:ext cx="11773129" cy="2951078"/>
          </a:xfrm>
        </p:spPr>
        <p:txBody>
          <a:bodyPr>
            <a:normAutofit lnSpcReduction="10000"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Belangrijke vraag: tot welk niveau was de kelder oorspronkelijk waterdicht?</a:t>
            </a:r>
          </a:p>
          <a:p>
            <a:endParaRPr lang="nl-NL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 mogelijke maatregelen tegen wateroverlast in de kelder (of combinatie):</a:t>
            </a: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Injecteren van de kelder </a:t>
            </a: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Waterdichte coating aanbrengen</a:t>
            </a: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3. Waterdichte bak in de bestaande kelderbak aanbrengen </a:t>
            </a:r>
          </a:p>
          <a:p>
            <a:endParaRPr lang="nl-NL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Effectiviteit, maar ook de kosten lopen in dezelfde volgorde omhoog  </a:t>
            </a:r>
          </a:p>
          <a:p>
            <a:endParaRPr lang="nl-NL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Maar ook lekkage via koekoek of leidingdoorvoeren repareren</a:t>
            </a: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Ventilatie verzorgen</a:t>
            </a:r>
          </a:p>
          <a:p>
            <a:endParaRPr lang="nl-NL">
              <a:solidFill>
                <a:schemeClr val="accent6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35C8A1F-46AB-B05B-3611-14BB4E920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884" y="4239683"/>
            <a:ext cx="3005577" cy="2210265"/>
          </a:xfrm>
          <a:prstGeom prst="rect">
            <a:avLst/>
          </a:prstGeom>
        </p:spPr>
      </p:pic>
      <p:pic>
        <p:nvPicPr>
          <p:cNvPr id="10" name="Picture 4" descr="Het aanbrengen van WP Sulfatex om de keldermuren van binnenuit waterdicht te maken doet u met een blokkwast">
            <a:extLst>
              <a:ext uri="{FF2B5EF4-FFF2-40B4-BE49-F238E27FC236}">
                <a16:creationId xmlns:a16="http://schemas.microsoft.com/office/drawing/2014/main" id="{5FE500AA-A1FC-39E8-C8A1-D56A33B5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679" y="4239683"/>
            <a:ext cx="3319196" cy="221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DCEFAF1-9A21-4799-821B-B17EFAB6A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25" y="4508096"/>
            <a:ext cx="4273941" cy="1938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0E99789E-77D8-E8FF-C201-DD91055BE124}"/>
              </a:ext>
            </a:extLst>
          </p:cNvPr>
          <p:cNvSpPr txBox="1"/>
          <p:nvPr/>
        </p:nvSpPr>
        <p:spPr>
          <a:xfrm>
            <a:off x="1149059" y="6538695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Injecteren scheur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218905B-CB07-A92B-FE8A-52F16EB414DC}"/>
              </a:ext>
            </a:extLst>
          </p:cNvPr>
          <p:cNvSpPr txBox="1"/>
          <p:nvPr/>
        </p:nvSpPr>
        <p:spPr>
          <a:xfrm>
            <a:off x="5573716" y="6505916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Injecteren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527244FE-AF4F-8B13-D85F-26000EEB27E7}"/>
              </a:ext>
            </a:extLst>
          </p:cNvPr>
          <p:cNvSpPr txBox="1"/>
          <p:nvPr/>
        </p:nvSpPr>
        <p:spPr>
          <a:xfrm>
            <a:off x="8777689" y="6552340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Coating kelder</a:t>
            </a:r>
          </a:p>
        </p:txBody>
      </p:sp>
    </p:spTree>
    <p:extLst>
      <p:ext uri="{BB962C8B-B14F-4D97-AF65-F5344CB8AC3E}">
        <p14:creationId xmlns:p14="http://schemas.microsoft.com/office/powerpoint/2010/main" val="728653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5E3C4-6057-102F-DA9D-0FEF00D6E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94AF43-FEBE-DDBB-B091-D3E1B6A70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36" y="464402"/>
            <a:ext cx="4791308" cy="648000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Inleiding</a:t>
            </a:r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B0BB5CE-E633-DF32-C044-600DBE37F343}"/>
              </a:ext>
            </a:extLst>
          </p:cNvPr>
          <p:cNvSpPr txBox="1"/>
          <p:nvPr/>
        </p:nvSpPr>
        <p:spPr>
          <a:xfrm>
            <a:off x="380862" y="379705"/>
            <a:ext cx="666974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600" b="1">
                <a:solidFill>
                  <a:srgbClr val="00497C"/>
                </a:solidFill>
                <a:latin typeface="+mj-lt"/>
                <a:cs typeface="Calibri Light"/>
              </a:rPr>
              <a:t>Oplossing: Lekke kelders</a:t>
            </a:r>
            <a:r>
              <a:rPr lang="nl-NL" b="1">
                <a:solidFill>
                  <a:schemeClr val="tx2"/>
                </a:solidFill>
                <a:latin typeface="Calibri Light"/>
                <a:cs typeface="Calibri Light"/>
              </a:rPr>
              <a:t> Gemeente Maastricht 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7AD2361-6E47-EEDE-22E2-3E12DB608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02647D75-347C-F6BF-4CD5-A6D189D7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21 februari 2023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825DB4-2158-81C3-1222-8AB60BC13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461" y="477411"/>
            <a:ext cx="3200677" cy="9815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CAAA158-6C4C-E38F-12BA-622448355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4945AA3-75AE-49ED-B937-94279E819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CA5CDA5F-C90C-8657-4205-C866E857C10F}"/>
              </a:ext>
            </a:extLst>
          </p:cNvPr>
          <p:cNvSpPr txBox="1">
            <a:spLocks/>
          </p:cNvSpPr>
          <p:nvPr/>
        </p:nvSpPr>
        <p:spPr>
          <a:xfrm>
            <a:off x="289562" y="1308101"/>
            <a:ext cx="11773129" cy="2951078"/>
          </a:xfrm>
        </p:spPr>
        <p:txBody>
          <a:bodyPr>
            <a:normAutofit lnSpcReduction="10000"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Belangrijke vraag: tot welk niveau was de kelder oorspronkelijk waterdicht?</a:t>
            </a:r>
          </a:p>
          <a:p>
            <a:endParaRPr lang="nl-NL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 mogelijke maatregelen tegen wateroverlast in de kelder (allemaal verschillende technieken en manieren):</a:t>
            </a: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Injecteren van de kelder </a:t>
            </a: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Waterdichte coating aanbrengen (buiten- of binnenzijde)</a:t>
            </a: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3. Waterdichte bak in de bestaande kelderbak aanbrengen </a:t>
            </a:r>
          </a:p>
          <a:p>
            <a:endParaRPr lang="nl-NL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Effectiviteit, maar ook de kosten lopen in dezelfde volgorde omhoog  </a:t>
            </a:r>
          </a:p>
          <a:p>
            <a:endParaRPr lang="nl-NL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Maar ook lekkage via koekoek of leidingdoorvoeren repareren</a:t>
            </a:r>
          </a:p>
          <a:p>
            <a:r>
              <a:rPr lang="nl-NL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Ventilatie verzorgen</a:t>
            </a:r>
          </a:p>
          <a:p>
            <a:endParaRPr lang="nl-NL">
              <a:solidFill>
                <a:schemeClr val="accent6"/>
              </a:solidFill>
            </a:endParaRPr>
          </a:p>
        </p:txBody>
      </p:sp>
      <p:pic>
        <p:nvPicPr>
          <p:cNvPr id="3074" name="Picture 2" descr="kelderdichting 2">
            <a:extLst>
              <a:ext uri="{FF2B5EF4-FFF2-40B4-BE49-F238E27FC236}">
                <a16:creationId xmlns:a16="http://schemas.microsoft.com/office/drawing/2014/main" id="{BCF3E442-697E-A467-D6B5-4980BF296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003" y="4115578"/>
            <a:ext cx="3342186" cy="183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576236E3-4D0C-4D64-E9C7-60E3E12A0075}"/>
              </a:ext>
            </a:extLst>
          </p:cNvPr>
          <p:cNvSpPr txBox="1"/>
          <p:nvPr/>
        </p:nvSpPr>
        <p:spPr>
          <a:xfrm>
            <a:off x="8010525" y="6241448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Lekkage koekoek</a:t>
            </a:r>
          </a:p>
        </p:txBody>
      </p:sp>
      <p:pic>
        <p:nvPicPr>
          <p:cNvPr id="3" name="Picture 7" descr="1109-0051-000_ 468">
            <a:extLst>
              <a:ext uri="{FF2B5EF4-FFF2-40B4-BE49-F238E27FC236}">
                <a16:creationId xmlns:a16="http://schemas.microsoft.com/office/drawing/2014/main" id="{CB2AA00B-8E6D-AA72-642A-53077E57F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3186615"/>
            <a:ext cx="369411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746FDA59-265F-0238-6D5D-6808A3AB5E0B}"/>
              </a:ext>
            </a:extLst>
          </p:cNvPr>
          <p:cNvSpPr txBox="1"/>
          <p:nvPr/>
        </p:nvSpPr>
        <p:spPr>
          <a:xfrm>
            <a:off x="4171403" y="6267717"/>
            <a:ext cx="2450858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l-NL">
                <a:solidFill>
                  <a:srgbClr val="44546A"/>
                </a:solidFill>
              </a:rPr>
              <a:t>Nieuwe betonvloer</a:t>
            </a:r>
          </a:p>
        </p:txBody>
      </p:sp>
    </p:spTree>
    <p:extLst>
      <p:ext uri="{BB962C8B-B14F-4D97-AF65-F5344CB8AC3E}">
        <p14:creationId xmlns:p14="http://schemas.microsoft.com/office/powerpoint/2010/main" val="174827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01CD1-08F5-AAE8-889D-042AE9C41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A9791-A2B8-3A10-82F0-E03CF7D2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36" y="464402"/>
            <a:ext cx="4791308" cy="648000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Inleiding</a:t>
            </a:r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28632072-8EDD-6EA3-FDB8-F6FCE207C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A58B3941-0295-7FB7-0C4C-B56DB576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21 februari 2023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12898A-878C-3814-D3B8-40F475FE4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461" y="477411"/>
            <a:ext cx="3200677" cy="9815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EF84DD-8917-BCF3-AA8E-9115E4E12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0854B91-3BCD-FF25-78F0-867B44301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AD65532-406C-086D-AE2B-CD70AAC871AB}"/>
              </a:ext>
            </a:extLst>
          </p:cNvPr>
          <p:cNvSpPr txBox="1">
            <a:spLocks/>
          </p:cNvSpPr>
          <p:nvPr/>
        </p:nvSpPr>
        <p:spPr>
          <a:xfrm>
            <a:off x="905636" y="735920"/>
            <a:ext cx="105156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nl-NL" sz="3200">
                <a:solidFill>
                  <a:schemeClr val="accent6"/>
                </a:solidFill>
              </a:rPr>
              <a:t>Tips bij het kiezen van een aannemer 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A0C6CF68-1301-6E84-6BF1-DE168592928E}"/>
              </a:ext>
            </a:extLst>
          </p:cNvPr>
          <p:cNvSpPr txBox="1">
            <a:spLocks/>
          </p:cNvSpPr>
          <p:nvPr/>
        </p:nvSpPr>
        <p:spPr>
          <a:xfrm>
            <a:off x="1030664" y="1383920"/>
            <a:ext cx="11161336" cy="5474080"/>
          </a:xfrm>
        </p:spPr>
        <p:txBody>
          <a:bodyPr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bij buren, vrienden en kennissen naar ervaringen met aannemers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Maak altijd een afspraak op locatie, kan geld kosten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 betonwerk/-reparatie, kies bij voorkeur een aannemer met een VBR keurmerk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 algemene tips: </a:t>
            </a:r>
            <a:b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https://www.eigenhuis.nl/wonen/klussen/verbouwen/aannemer-offerte-contract</a:t>
            </a: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nl-NL" sz="20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9BACD83-52CD-8C4E-98EF-7FF01F149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8"/>
          <a:stretch>
            <a:fillRect/>
          </a:stretch>
        </p:blipFill>
        <p:spPr bwMode="auto">
          <a:xfrm>
            <a:off x="7896224" y="3868487"/>
            <a:ext cx="2894857" cy="251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545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16FBB-D3A6-E472-5366-BF7328299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1CF23-8323-19EB-EBC7-4A101881E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36" y="464402"/>
            <a:ext cx="4791308" cy="648000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Inleiding</a:t>
            </a:r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055ECACC-1048-519A-76F7-EB6CE9689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B3CF03F0-DCAF-7EF7-DD3F-C6091B35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21 februari 2023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5FB4B9A-BEEF-4E42-BB20-62E35343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461" y="477411"/>
            <a:ext cx="3200677" cy="9815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5C7FD3E-282B-9CCD-D69C-EEFBDE43C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633CD6C-287D-39A2-549E-BF824111C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364703F-F1B5-412F-3C1A-F74AB14ADEAE}"/>
              </a:ext>
            </a:extLst>
          </p:cNvPr>
          <p:cNvSpPr txBox="1">
            <a:spLocks/>
          </p:cNvSpPr>
          <p:nvPr/>
        </p:nvSpPr>
        <p:spPr>
          <a:xfrm>
            <a:off x="905636" y="735920"/>
            <a:ext cx="105156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nl-NL" sz="3200">
                <a:solidFill>
                  <a:schemeClr val="accent6"/>
                </a:solidFill>
              </a:rPr>
              <a:t>Tips bij het kiezen van een aannemer 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96F53D35-B422-4A2C-705E-4D3FC473F3F0}"/>
              </a:ext>
            </a:extLst>
          </p:cNvPr>
          <p:cNvSpPr txBox="1">
            <a:spLocks/>
          </p:cNvSpPr>
          <p:nvPr/>
        </p:nvSpPr>
        <p:spPr>
          <a:xfrm>
            <a:off x="1030664" y="1383920"/>
            <a:ext cx="11161336" cy="5474080"/>
          </a:xfrm>
        </p:spPr>
        <p:txBody>
          <a:bodyPr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nl-NL" sz="190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Maak met de aannemer afspraken over wat en waar waterdicht wordt gemaakt: alleen de plek waar momenteel overlast optreedt, of een totaaloplossing voor de gehele kelder/muur/etc.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Maak ook afspraken tot welk (grond)waterniveau de kelder waterdicht wordt gemaakt. Neem daarbij een ruime marge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Maak afspraken over de uit te voeren werkzaamheden. Wordt alleen de maatregel voor het waterdicht maken van de constructie uitgevoerd, of ook bijvoorbeeld andere herstelwerkzaamheden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Maak afspraken over garantievoorwaarden, probeer minimaal 5 jaar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900">
              <a:solidFill>
                <a:schemeClr val="accent6"/>
              </a:solidFill>
            </a:endParaRPr>
          </a:p>
          <a:p>
            <a:endParaRPr lang="nl-NL">
              <a:solidFill>
                <a:schemeClr val="accent6"/>
              </a:solidFill>
            </a:endParaRPr>
          </a:p>
          <a:p>
            <a:r>
              <a:rPr lang="nl-NL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7A27895-AB0E-B4DA-389C-43D07E0F8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719" y="4373951"/>
            <a:ext cx="2735845" cy="220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51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C973A-34E3-A4AA-B8BF-1F5230E3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36" y="464402"/>
            <a:ext cx="4791308" cy="648000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Inleiding</a:t>
            </a:r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59E3CD7-45B7-1B93-D0F0-8D512030523D}"/>
              </a:ext>
            </a:extLst>
          </p:cNvPr>
          <p:cNvSpPr txBox="1"/>
          <p:nvPr/>
        </p:nvSpPr>
        <p:spPr>
          <a:xfrm>
            <a:off x="1059365" y="1458952"/>
            <a:ext cx="66697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>
                <a:solidFill>
                  <a:schemeClr val="tx2"/>
                </a:solidFill>
                <a:latin typeface="Calibri Light"/>
                <a:cs typeface="Calibri Light"/>
              </a:rPr>
              <a:t>Onderhoudscontract civiele kunstwerken Gemeente Maastricht 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EB1677F-A810-C80E-C9A0-6FC78E36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9E291A21-F151-41E1-777C-440CB34A3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21 februari 2023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2F27AF8-03F9-C9FC-F5B3-094515CEEB3C}"/>
              </a:ext>
            </a:extLst>
          </p:cNvPr>
          <p:cNvSpPr txBox="1"/>
          <p:nvPr/>
        </p:nvSpPr>
        <p:spPr>
          <a:xfrm>
            <a:off x="840118" y="1222087"/>
            <a:ext cx="726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00497C"/>
                </a:solidFill>
                <a:latin typeface="+mj-lt"/>
              </a:rPr>
              <a:t>Vragen? – via chat –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869CAE-DC0B-5C76-051D-861DFC98E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547" y="846743"/>
            <a:ext cx="3200677" cy="9815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4CC59E2-0FD2-2586-697A-B142D2DE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990" y="2532101"/>
            <a:ext cx="5699801" cy="379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42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fgeronde rechthoek 61">
            <a:extLst>
              <a:ext uri="{FF2B5EF4-FFF2-40B4-BE49-F238E27FC236}">
                <a16:creationId xmlns:a16="http://schemas.microsoft.com/office/drawing/2014/main" id="{199D27FC-6DEC-DC44-BCF3-E0338725DA3E}"/>
              </a:ext>
            </a:extLst>
          </p:cNvPr>
          <p:cNvSpPr/>
          <p:nvPr/>
        </p:nvSpPr>
        <p:spPr>
          <a:xfrm>
            <a:off x="6096000" y="171769"/>
            <a:ext cx="5941512" cy="7152362"/>
          </a:xfrm>
          <a:prstGeom prst="roundRect">
            <a:avLst>
              <a:gd name="adj" fmla="val 2073"/>
            </a:avLst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26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D3025A32-325D-C94D-925A-F7F3EB473E39}"/>
              </a:ext>
            </a:extLst>
          </p:cNvPr>
          <p:cNvSpPr txBox="1"/>
          <p:nvPr/>
        </p:nvSpPr>
        <p:spPr>
          <a:xfrm>
            <a:off x="1108553" y="665460"/>
            <a:ext cx="5799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voorstellen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E85ED53-A0B1-B445-B6C6-87B73BCF5C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79C6C7FB-8C13-4F11-B60E-60B8F40E5A06}"/>
              </a:ext>
            </a:extLst>
          </p:cNvPr>
          <p:cNvGrpSpPr/>
          <p:nvPr/>
        </p:nvGrpSpPr>
        <p:grpSpPr>
          <a:xfrm>
            <a:off x="1192028" y="1763520"/>
            <a:ext cx="7025393" cy="2055248"/>
            <a:chOff x="2167217" y="1701005"/>
            <a:chExt cx="7025393" cy="2055248"/>
          </a:xfrm>
        </p:grpSpPr>
        <p:sp>
          <p:nvSpPr>
            <p:cNvPr id="63" name="Afgeronde rechthoek 62">
              <a:extLst>
                <a:ext uri="{FF2B5EF4-FFF2-40B4-BE49-F238E27FC236}">
                  <a16:creationId xmlns:a16="http://schemas.microsoft.com/office/drawing/2014/main" id="{02AB0578-DD7C-5145-A3A6-7C5F0E2C86F0}"/>
                </a:ext>
              </a:extLst>
            </p:cNvPr>
            <p:cNvSpPr/>
            <p:nvPr/>
          </p:nvSpPr>
          <p:spPr>
            <a:xfrm>
              <a:off x="2999390" y="1701005"/>
              <a:ext cx="6193220" cy="2055248"/>
            </a:xfrm>
            <a:prstGeom prst="roundRect">
              <a:avLst>
                <a:gd name="adj" fmla="val 56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Arial" panose="020B0604020202020204" pitchFamily="34" charset="0"/>
              </a:endParaRPr>
            </a:p>
          </p:txBody>
        </p:sp>
        <p:sp>
          <p:nvSpPr>
            <p:cNvPr id="65" name="Tekstvak 64">
              <a:extLst>
                <a:ext uri="{FF2B5EF4-FFF2-40B4-BE49-F238E27FC236}">
                  <a16:creationId xmlns:a16="http://schemas.microsoft.com/office/drawing/2014/main" id="{7ADEE734-10CC-BE4E-B917-0E6D1F920179}"/>
                </a:ext>
              </a:extLst>
            </p:cNvPr>
            <p:cNvSpPr txBox="1"/>
            <p:nvPr/>
          </p:nvSpPr>
          <p:spPr>
            <a:xfrm>
              <a:off x="4164270" y="2250803"/>
              <a:ext cx="43806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Wouter Kooijman</a:t>
              </a:r>
            </a:p>
          </p:txBody>
        </p:sp>
        <p:sp>
          <p:nvSpPr>
            <p:cNvPr id="66" name="Tekstvak 65">
              <a:extLst>
                <a:ext uri="{FF2B5EF4-FFF2-40B4-BE49-F238E27FC236}">
                  <a16:creationId xmlns:a16="http://schemas.microsoft.com/office/drawing/2014/main" id="{BF4C33AB-F01E-5449-9E1D-0D573E229DF6}"/>
                </a:ext>
              </a:extLst>
            </p:cNvPr>
            <p:cNvSpPr txBox="1"/>
            <p:nvPr/>
          </p:nvSpPr>
          <p:spPr>
            <a:xfrm>
              <a:off x="4164271" y="2753852"/>
              <a:ext cx="4380638" cy="6590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nl-NL" sz="1200">
                  <a:latin typeface="+mj-lt"/>
                  <a:cs typeface="Arial"/>
                </a:rPr>
                <a:t>Consultant Bemaling, Fundering &amp; Monitoring</a:t>
              </a:r>
            </a:p>
            <a:p>
              <a:pPr>
                <a:lnSpc>
                  <a:spcPct val="150000"/>
                </a:lnSpc>
              </a:pPr>
              <a:endParaRPr lang="nl-NL" sz="1400" b="1">
                <a:solidFill>
                  <a:schemeClr val="accent6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4" name="Tijdelijke aanduiding voor afbeelding 7">
              <a:extLst>
                <a:ext uri="{FF2B5EF4-FFF2-40B4-BE49-F238E27FC236}">
                  <a16:creationId xmlns:a16="http://schemas.microsoft.com/office/drawing/2014/main" id="{65D3F507-7B6C-08AF-BEA5-5BF5507D0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167217" y="1947171"/>
              <a:ext cx="1664184" cy="1664184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4971BE67-B72B-026B-4FFC-BDEEDD0B0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D9B83B72-9355-077B-4D6E-15A7ACE25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15 maart 2022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172FB64-05EC-2589-284A-D407643F4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028" y="3889116"/>
            <a:ext cx="7029297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10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met één afgeronde hoek 7">
            <a:extLst>
              <a:ext uri="{FF2B5EF4-FFF2-40B4-BE49-F238E27FC236}">
                <a16:creationId xmlns:a16="http://schemas.microsoft.com/office/drawing/2014/main" id="{A70880AD-A335-1A04-AC31-5523067F94E5}"/>
              </a:ext>
            </a:extLst>
          </p:cNvPr>
          <p:cNvSpPr/>
          <p:nvPr/>
        </p:nvSpPr>
        <p:spPr>
          <a:xfrm rot="5400000">
            <a:off x="990598" y="-990599"/>
            <a:ext cx="2015070" cy="3996267"/>
          </a:xfrm>
          <a:prstGeom prst="round1Rect">
            <a:avLst>
              <a:gd name="adj" fmla="val 7782"/>
            </a:avLst>
          </a:prstGeom>
          <a:solidFill>
            <a:srgbClr val="00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19762A7-0DF1-ABA6-54C8-AF7F529E720B}"/>
              </a:ext>
            </a:extLst>
          </p:cNvPr>
          <p:cNvSpPr txBox="1">
            <a:spLocks/>
          </p:cNvSpPr>
          <p:nvPr/>
        </p:nvSpPr>
        <p:spPr>
          <a:xfrm>
            <a:off x="658368" y="621897"/>
            <a:ext cx="3773984" cy="171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NL"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2800" indent="-1728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nl-NL" sz="1600" b="1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" indent="-17145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" indent="-17145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450" indent="-17145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2800" indent="-1728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Agenda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5AAC08C-6055-3C34-A742-6E930676C2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071" y="6038966"/>
            <a:ext cx="1899858" cy="43106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DC2D795-F366-3E84-6246-9EBC5FB148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2C95291C-A734-9520-B932-6E88C0A86F27}"/>
              </a:ext>
            </a:extLst>
          </p:cNvPr>
          <p:cNvSpPr txBox="1">
            <a:spLocks/>
          </p:cNvSpPr>
          <p:nvPr/>
        </p:nvSpPr>
        <p:spPr>
          <a:xfrm>
            <a:off x="658368" y="2078761"/>
            <a:ext cx="5878008" cy="3960205"/>
          </a:xfr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>
                <a:solidFill>
                  <a:srgbClr val="00497C"/>
                </a:solidFill>
                <a:latin typeface="Arial"/>
                <a:cs typeface="Arial"/>
              </a:rPr>
              <a:t>Inleiding en doel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>
                <a:solidFill>
                  <a:srgbClr val="00497C"/>
                </a:solidFill>
                <a:latin typeface="Arial"/>
                <a:cs typeface="Arial"/>
              </a:rPr>
              <a:t>Achtergrond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>
                <a:solidFill>
                  <a:srgbClr val="00497C"/>
                </a:solidFill>
                <a:latin typeface="Arial"/>
                <a:cs typeface="Arial"/>
              </a:rPr>
              <a:t>Welke problemen/oplossingen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>
                <a:solidFill>
                  <a:srgbClr val="00497C"/>
                </a:solidFill>
                <a:latin typeface="Arial"/>
                <a:cs typeface="Arial"/>
              </a:rPr>
              <a:t>Tips &amp; Tricks bij keuze voor aannemer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>
                <a:solidFill>
                  <a:srgbClr val="00497C"/>
                </a:solidFill>
                <a:latin typeface="Arial"/>
                <a:cs typeface="Arial"/>
              </a:rPr>
              <a:t>Vragen</a:t>
            </a:r>
          </a:p>
          <a:p>
            <a:pPr>
              <a:lnSpc>
                <a:spcPct val="150000"/>
              </a:lnSpc>
            </a:pPr>
            <a:endParaRPr lang="nl-NL" sz="2400">
              <a:solidFill>
                <a:srgbClr val="00497C"/>
              </a:solidFill>
              <a:latin typeface="Arial"/>
              <a:cs typeface="Arial"/>
            </a:endParaRPr>
          </a:p>
          <a:p>
            <a:endParaRPr lang="nl-NL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8BDD0E5-FFA9-4235-EC6A-FB6412DD6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E6B9126-4A41-B13F-16B7-5D70890CD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6BE182F-49F0-D4E2-A276-CFDB50349B9B}"/>
              </a:ext>
            </a:extLst>
          </p:cNvPr>
          <p:cNvSpPr txBox="1"/>
          <p:nvPr/>
        </p:nvSpPr>
        <p:spPr>
          <a:xfrm>
            <a:off x="2942112" y="3079115"/>
            <a:ext cx="6169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nl-NL"/>
            </a:br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4AB482D-80C1-AAF6-1F88-0904FE7F6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823" y="437746"/>
            <a:ext cx="3400278" cy="1042752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7E1908F-E299-3626-5759-E4C07A63889D}"/>
              </a:ext>
            </a:extLst>
          </p:cNvPr>
          <p:cNvSpPr txBox="1"/>
          <p:nvPr/>
        </p:nvSpPr>
        <p:spPr>
          <a:xfrm>
            <a:off x="4973988" y="1645738"/>
            <a:ext cx="67478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00497C"/>
                </a:solidFill>
                <a:latin typeface="Arial"/>
                <a:cs typeface="Arial"/>
              </a:rPr>
              <a:t>Vochtoverlast in huis als gevolg van grondwater</a:t>
            </a:r>
          </a:p>
          <a:p>
            <a:endParaRPr lang="nl-NL"/>
          </a:p>
        </p:txBody>
      </p:sp>
      <p:pic>
        <p:nvPicPr>
          <p:cNvPr id="6" name="Afbeelding 5" descr="Afbeelding met muur, overdekt, vloer, Container&#10;&#10;Automatisch gegenereerde beschrijving">
            <a:extLst>
              <a:ext uri="{FF2B5EF4-FFF2-40B4-BE49-F238E27FC236}">
                <a16:creationId xmlns:a16="http://schemas.microsoft.com/office/drawing/2014/main" id="{A5ED41AD-5C2E-4544-23F7-7FD9B1588B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694" r="17187"/>
          <a:stretch/>
        </p:blipFill>
        <p:spPr>
          <a:xfrm>
            <a:off x="6161072" y="2112027"/>
            <a:ext cx="5318095" cy="40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12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F1943-62E8-40A7-0300-7E3036337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met één afgeronde hoek 7">
            <a:extLst>
              <a:ext uri="{FF2B5EF4-FFF2-40B4-BE49-F238E27FC236}">
                <a16:creationId xmlns:a16="http://schemas.microsoft.com/office/drawing/2014/main" id="{2669AFC2-4F46-3B8C-9064-E8800FD15B6F}"/>
              </a:ext>
            </a:extLst>
          </p:cNvPr>
          <p:cNvSpPr/>
          <p:nvPr/>
        </p:nvSpPr>
        <p:spPr>
          <a:xfrm rot="5400000">
            <a:off x="990598" y="-990599"/>
            <a:ext cx="2015070" cy="3996267"/>
          </a:xfrm>
          <a:prstGeom prst="round1Rect">
            <a:avLst>
              <a:gd name="adj" fmla="val 7782"/>
            </a:avLst>
          </a:prstGeom>
          <a:solidFill>
            <a:srgbClr val="00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DE6A2D5-90CF-BBE7-C9A2-356D4539977E}"/>
              </a:ext>
            </a:extLst>
          </p:cNvPr>
          <p:cNvSpPr txBox="1">
            <a:spLocks/>
          </p:cNvSpPr>
          <p:nvPr/>
        </p:nvSpPr>
        <p:spPr>
          <a:xfrm>
            <a:off x="658368" y="621897"/>
            <a:ext cx="3773984" cy="171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NL"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2800" indent="-1728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nl-NL" sz="1600" b="1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" indent="-17145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" indent="-17145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450" indent="-17145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nl-NL" sz="16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2800" indent="-1728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Agenda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790211E-66E3-B1E0-B029-EC57A055EA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071" y="6038966"/>
            <a:ext cx="1899858" cy="43106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A270E1C-D20B-D1A5-C7D3-FDDD297FF0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D35E66A-49DE-7635-B329-F353E538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D78BF0-640A-C943-36AD-35CC30A0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627E1E4-ACEB-07A6-CDA4-A2BDAC0748DB}"/>
              </a:ext>
            </a:extLst>
          </p:cNvPr>
          <p:cNvSpPr txBox="1"/>
          <p:nvPr/>
        </p:nvSpPr>
        <p:spPr>
          <a:xfrm>
            <a:off x="2942112" y="3079115"/>
            <a:ext cx="6169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nl-NL"/>
            </a:br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CCC97A-14B3-1877-7ED7-3A36AF3FF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823" y="437746"/>
            <a:ext cx="3400278" cy="1042752"/>
          </a:xfrm>
          <a:prstGeom prst="rect">
            <a:avLst/>
          </a:prstGeom>
        </p:spPr>
      </p:pic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0453A52C-2981-167F-76B6-E7444D3EAF5F}"/>
              </a:ext>
            </a:extLst>
          </p:cNvPr>
          <p:cNvSpPr txBox="1">
            <a:spLocks/>
          </p:cNvSpPr>
          <p:nvPr/>
        </p:nvSpPr>
        <p:spPr>
          <a:xfrm>
            <a:off x="894157" y="2460625"/>
            <a:ext cx="11773129" cy="5549900"/>
          </a:xfrm>
        </p:spPr>
        <p:txBody>
          <a:bodyPr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Bijeenkomst wordt opgenomen en op de website gezet!</a:t>
            </a:r>
          </a:p>
          <a:p>
            <a:endParaRPr lang="nl-NL" sz="20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uur presentatie en ½ uur vragen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Veel deelnemers!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Graag microfoon uit laten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Vragen na de presentatie via de chat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Vragen worden zoveel mogelijk samengevoegd en beantwoord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presentatie is terug te lezen op de website van de gemeente</a:t>
            </a:r>
          </a:p>
          <a:p>
            <a:endParaRPr lang="nl-NL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00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C973A-34E3-A4AA-B8BF-1F5230E3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36" y="464402"/>
            <a:ext cx="4791308" cy="648000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Inleiding</a:t>
            </a:r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59E3CD7-45B7-1B93-D0F0-8D512030523D}"/>
              </a:ext>
            </a:extLst>
          </p:cNvPr>
          <p:cNvSpPr txBox="1"/>
          <p:nvPr/>
        </p:nvSpPr>
        <p:spPr>
          <a:xfrm>
            <a:off x="1059365" y="1458952"/>
            <a:ext cx="7989632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>
                <a:solidFill>
                  <a:srgbClr val="00497C"/>
                </a:solidFill>
                <a:latin typeface="Arial"/>
                <a:cs typeface="Arial"/>
              </a:rPr>
              <a:t>Vocht in huis door grondwater?</a:t>
            </a:r>
          </a:p>
          <a:p>
            <a:r>
              <a:rPr lang="nl-NL" sz="2400">
                <a:solidFill>
                  <a:srgbClr val="00497C"/>
                </a:solidFill>
                <a:latin typeface="Arial"/>
                <a:cs typeface="Arial"/>
              </a:rPr>
              <a:t>Welke stappen kunt u nemen om dit tegen te gaan?</a:t>
            </a:r>
          </a:p>
          <a:p>
            <a:endParaRPr lang="nl-NL">
              <a:solidFill>
                <a:srgbClr val="00497C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/>
                <a:cs typeface="Arial"/>
              </a:rPr>
              <a:t>Welke technieken werken het best?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/>
                <a:cs typeface="Arial"/>
              </a:rPr>
              <a:t>Hoe zorgt u voor een langdurige oplossing?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/>
                <a:cs typeface="Arial"/>
              </a:rPr>
              <a:t>Waar op letten als u met een aannemer in zee gaat?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/>
                <a:cs typeface="Arial"/>
              </a:rPr>
              <a:t>Welke vragen moet u stellen?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EB1677F-A810-C80E-C9A0-6FC78E36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9E291A21-F151-41E1-777C-440CB34A3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15 maart 2022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C64E89D-9297-EB1A-B10F-C8762B01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461" y="477411"/>
            <a:ext cx="3200677" cy="98154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5F0B922-0663-0790-6A04-1D8E3AF3D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360" y="4105275"/>
            <a:ext cx="2114550" cy="275272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55154F4-5E54-FE05-523B-E8187B54ABE2}"/>
              </a:ext>
            </a:extLst>
          </p:cNvPr>
          <p:cNvSpPr txBox="1"/>
          <p:nvPr/>
        </p:nvSpPr>
        <p:spPr>
          <a:xfrm>
            <a:off x="941997" y="663462"/>
            <a:ext cx="4315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00497C"/>
                </a:solidFill>
                <a:latin typeface="+mj-lt"/>
              </a:rPr>
              <a:t>Inleiding en doel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FFD442-8004-47A7-A9FA-5EE9F1615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713" y="3674943"/>
            <a:ext cx="5104086" cy="290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86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C8656-565E-A23B-5CD0-B3F666960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D0CF4-2DC1-3691-BB0C-160A49C5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36" y="464402"/>
            <a:ext cx="4791308" cy="648000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Inleiding</a:t>
            </a:r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883B545-7942-1F51-A2BA-4B7A81F7E181}"/>
              </a:ext>
            </a:extLst>
          </p:cNvPr>
          <p:cNvSpPr txBox="1"/>
          <p:nvPr/>
        </p:nvSpPr>
        <p:spPr>
          <a:xfrm>
            <a:off x="1059365" y="1458952"/>
            <a:ext cx="66697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>
                <a:solidFill>
                  <a:schemeClr val="tx2"/>
                </a:solidFill>
                <a:latin typeface="Calibri Light"/>
                <a:cs typeface="Calibri Light"/>
              </a:rPr>
              <a:t>Onderhoudscontract civiele kunstwerken Gemeente Maastricht 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5A75480-FAE4-5457-D5C3-145F7DEE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80E0F089-E753-A3C4-6806-FC562FDA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21 februari 2023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DCF5612-25CF-27F6-821B-EF9FC7771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461" y="477411"/>
            <a:ext cx="3200677" cy="9815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F8AED4B-B89B-A7FB-1A08-0D3473D8D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3A967C5-39F3-8B05-B11C-A2DD7622E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AC460D4E-58B2-A712-8672-533A3FB9AAD4}"/>
              </a:ext>
            </a:extLst>
          </p:cNvPr>
          <p:cNvSpPr txBox="1"/>
          <p:nvPr/>
        </p:nvSpPr>
        <p:spPr>
          <a:xfrm>
            <a:off x="468374" y="413649"/>
            <a:ext cx="309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00497C"/>
                </a:solidFill>
                <a:latin typeface="+mj-lt"/>
              </a:rPr>
              <a:t>Achtergrond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26C2ED6-76B3-D86C-CFF5-6186A9D34C07}"/>
              </a:ext>
            </a:extLst>
          </p:cNvPr>
          <p:cNvSpPr txBox="1"/>
          <p:nvPr/>
        </p:nvSpPr>
        <p:spPr>
          <a:xfrm>
            <a:off x="468374" y="1352349"/>
            <a:ext cx="896253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afgelopen jaar was uitzonderlijk nat.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nl-NL" b="1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de periode oktober 2023 tot 1 juni 2024 is twee keer zoveel regen gevallen als normaal (bijna 1.100 mm).</a:t>
            </a:r>
            <a:endParaRPr lang="nl-NL" b="1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Gemeente veel bericht van grondwateroverlast in huis.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muren waar het vocht in optrekt.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 kelders vol water. </a:t>
            </a:r>
          </a:p>
          <a:p>
            <a:endParaRPr lang="nl-NL" sz="2400">
              <a:solidFill>
                <a:srgbClr val="00497C"/>
              </a:solidFill>
              <a:latin typeface="Arial"/>
              <a:cs typeface="Arial"/>
            </a:endParaRPr>
          </a:p>
        </p:txBody>
      </p:sp>
      <p:pic>
        <p:nvPicPr>
          <p:cNvPr id="3" name="Picture 2" descr="Figuur 1 Grondwaterstanden">
            <a:extLst>
              <a:ext uri="{FF2B5EF4-FFF2-40B4-BE49-F238E27FC236}">
                <a16:creationId xmlns:a16="http://schemas.microsoft.com/office/drawing/2014/main" id="{59A72599-FA06-39CB-3505-8DED6AE6F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71" y="3541120"/>
            <a:ext cx="7183378" cy="31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69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5D83829E-779D-744E-8A51-0C48298FF589}"/>
              </a:ext>
            </a:extLst>
          </p:cNvPr>
          <p:cNvSpPr/>
          <p:nvPr/>
        </p:nvSpPr>
        <p:spPr>
          <a:xfrm>
            <a:off x="162837" y="162838"/>
            <a:ext cx="5933163" cy="7152362"/>
          </a:xfrm>
          <a:prstGeom prst="roundRect">
            <a:avLst>
              <a:gd name="adj" fmla="val 20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675BEA6-848D-4FBC-BD4C-086A66A7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14 november 2024</a:t>
            </a:r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532487EB-E346-4479-8354-046F8CBB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BA68C7F-D874-8F49-B5D9-60D27B5D5279}"/>
              </a:ext>
            </a:extLst>
          </p:cNvPr>
          <p:cNvSpPr txBox="1"/>
          <p:nvPr/>
        </p:nvSpPr>
        <p:spPr>
          <a:xfrm>
            <a:off x="1054636" y="1372057"/>
            <a:ext cx="5799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is grondwater?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949D80C-8C9D-C343-A09A-2A58D321F14E}"/>
              </a:ext>
            </a:extLst>
          </p:cNvPr>
          <p:cNvSpPr txBox="1"/>
          <p:nvPr/>
        </p:nvSpPr>
        <p:spPr>
          <a:xfrm>
            <a:off x="1108553" y="1802450"/>
            <a:ext cx="4229262" cy="3285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Grondwater: water in de grond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ene plek hoger (heuvelrug) dan op andere plek (polder)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Gaat op en neer in de tijd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 komt de druppel uit de kelder vandaan?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DBC30E8-207D-7C4E-B776-BF15A7234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C0A4F17-77F3-8BE0-DF77-E7BC679C5517}"/>
              </a:ext>
            </a:extLst>
          </p:cNvPr>
          <p:cNvSpPr txBox="1"/>
          <p:nvPr/>
        </p:nvSpPr>
        <p:spPr>
          <a:xfrm>
            <a:off x="468374" y="413649"/>
            <a:ext cx="309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00497C"/>
                </a:solidFill>
                <a:latin typeface="+mj-lt"/>
              </a:rPr>
              <a:t>Achtergrond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7D20E47-AFC1-34B8-D188-CDD019656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747" y="227274"/>
            <a:ext cx="3524452" cy="201207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5F0EB89-1F46-70CC-3F5F-7C1F93EA4A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35"/>
          <a:stretch/>
        </p:blipFill>
        <p:spPr>
          <a:xfrm>
            <a:off x="6435306" y="4408499"/>
            <a:ext cx="5756694" cy="2449502"/>
          </a:xfrm>
          <a:prstGeom prst="rect">
            <a:avLst/>
          </a:prstGeom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3671305A-FBBC-AC9C-4608-9D3F6C4E5C29}"/>
              </a:ext>
            </a:extLst>
          </p:cNvPr>
          <p:cNvCxnSpPr>
            <a:cxnSpLocks/>
          </p:cNvCxnSpPr>
          <p:nvPr/>
        </p:nvCxnSpPr>
        <p:spPr>
          <a:xfrm flipV="1">
            <a:off x="6983737" y="2046514"/>
            <a:ext cx="0" cy="2601735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D251EB8-7E99-1C89-EF0F-6CDA51611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3257" y="3389869"/>
            <a:ext cx="2507457" cy="168673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5D93D63-35D4-8BC9-876C-05BD185EF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382" y="2046513"/>
            <a:ext cx="2964359" cy="1686733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74AA653D-3C50-9AFF-D2C9-7C8E18D6F17C}"/>
              </a:ext>
            </a:extLst>
          </p:cNvPr>
          <p:cNvCxnSpPr>
            <a:cxnSpLocks/>
          </p:cNvCxnSpPr>
          <p:nvPr/>
        </p:nvCxnSpPr>
        <p:spPr>
          <a:xfrm flipV="1">
            <a:off x="8205265" y="3595396"/>
            <a:ext cx="465984" cy="1688198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93DC041F-2D24-41D5-6207-288AA5631B35}"/>
              </a:ext>
            </a:extLst>
          </p:cNvPr>
          <p:cNvCxnSpPr>
            <a:cxnSpLocks/>
          </p:cNvCxnSpPr>
          <p:nvPr/>
        </p:nvCxnSpPr>
        <p:spPr>
          <a:xfrm flipV="1">
            <a:off x="9450717" y="4901682"/>
            <a:ext cx="333985" cy="767172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66215D36-6582-7388-CA01-BD22CF052E95}"/>
              </a:ext>
            </a:extLst>
          </p:cNvPr>
          <p:cNvSpPr txBox="1"/>
          <p:nvPr/>
        </p:nvSpPr>
        <p:spPr>
          <a:xfrm>
            <a:off x="6309517" y="5587638"/>
            <a:ext cx="2395408" cy="1439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b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Normaal hoog en droog</a:t>
            </a:r>
          </a:p>
          <a:p>
            <a:pPr>
              <a:lnSpc>
                <a:spcPct val="150000"/>
              </a:lnSpc>
            </a:pPr>
            <a:r>
              <a:rPr lang="nl-NL" sz="1400" b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 nat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accent6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F09B88C-1D7A-A4CA-0BDC-6F315A841239}"/>
              </a:ext>
            </a:extLst>
          </p:cNvPr>
          <p:cNvSpPr txBox="1"/>
          <p:nvPr/>
        </p:nvSpPr>
        <p:spPr>
          <a:xfrm>
            <a:off x="10473376" y="6218053"/>
            <a:ext cx="2395408" cy="111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b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 jaar nat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accent6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745EFE4-E694-5E9C-54A6-A6384EBF5BF6}"/>
              </a:ext>
            </a:extLst>
          </p:cNvPr>
          <p:cNvSpPr txBox="1"/>
          <p:nvPr/>
        </p:nvSpPr>
        <p:spPr>
          <a:xfrm>
            <a:off x="8110379" y="5969088"/>
            <a:ext cx="2395408" cy="111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b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Soms nat, nu ook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accent6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3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5D83829E-779D-744E-8A51-0C48298FF589}"/>
              </a:ext>
            </a:extLst>
          </p:cNvPr>
          <p:cNvSpPr/>
          <p:nvPr/>
        </p:nvSpPr>
        <p:spPr>
          <a:xfrm>
            <a:off x="162837" y="162838"/>
            <a:ext cx="5933163" cy="7152362"/>
          </a:xfrm>
          <a:prstGeom prst="roundRect">
            <a:avLst>
              <a:gd name="adj" fmla="val 20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675BEA6-848D-4FBC-BD4C-086A66A7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14 november 2024</a:t>
            </a:r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532487EB-E346-4479-8354-046F8CBB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949D80C-8C9D-C343-A09A-2A58D321F14E}"/>
              </a:ext>
            </a:extLst>
          </p:cNvPr>
          <p:cNvSpPr txBox="1"/>
          <p:nvPr/>
        </p:nvSpPr>
        <p:spPr>
          <a:xfrm>
            <a:off x="623729" y="1369624"/>
            <a:ext cx="5286535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Grondwater hoog op heuvelrug. Laag in polder.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Grondwater reageert traag. Stijgt traag, daalt traag.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Heuvelrug: vooral zand, alle regen infiltreert, afvoer via bodem (traag, maanden)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Polders: vooral klei en veen, afvoer via drains en sloten (sneller, dagen)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DBC30E8-207D-7C4E-B776-BF15A7234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56" y="5559938"/>
            <a:ext cx="1259571" cy="131623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A284A26-0FA0-A791-0CA6-CCBAD7D73D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86"/>
          <a:stretch/>
        </p:blipFill>
        <p:spPr>
          <a:xfrm>
            <a:off x="6505668" y="4408499"/>
            <a:ext cx="5686331" cy="244950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9959EFC-24F0-D10F-2226-67C708E5F7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33"/>
          <a:stretch/>
        </p:blipFill>
        <p:spPr>
          <a:xfrm>
            <a:off x="7258876" y="1937442"/>
            <a:ext cx="2867189" cy="164446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9F01E8A-A54C-56DE-C42D-4F525B9DCA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12"/>
          <a:stretch/>
        </p:blipFill>
        <p:spPr>
          <a:xfrm>
            <a:off x="9473351" y="3666653"/>
            <a:ext cx="2780578" cy="1574834"/>
          </a:xfrm>
          <a:prstGeom prst="rect">
            <a:avLst/>
          </a:prstGeom>
        </p:spPr>
      </p:pic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06A3E673-D271-E09B-A3FA-0CED92B551FF}"/>
              </a:ext>
            </a:extLst>
          </p:cNvPr>
          <p:cNvCxnSpPr>
            <a:cxnSpLocks/>
          </p:cNvCxnSpPr>
          <p:nvPr/>
        </p:nvCxnSpPr>
        <p:spPr>
          <a:xfrm flipV="1">
            <a:off x="9063681" y="3429001"/>
            <a:ext cx="0" cy="2235846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36355C86-0C8D-30F3-E692-0F16F6BEA2BD}"/>
              </a:ext>
            </a:extLst>
          </p:cNvPr>
          <p:cNvCxnSpPr>
            <a:cxnSpLocks/>
          </p:cNvCxnSpPr>
          <p:nvPr/>
        </p:nvCxnSpPr>
        <p:spPr>
          <a:xfrm flipV="1">
            <a:off x="11080464" y="4776395"/>
            <a:ext cx="0" cy="1309793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56237EF-C1C2-C3CB-558C-C8BC94B4B0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24"/>
          <a:stretch/>
        </p:blipFill>
        <p:spPr>
          <a:xfrm>
            <a:off x="6096000" y="271604"/>
            <a:ext cx="2749363" cy="1742582"/>
          </a:xfrm>
          <a:prstGeom prst="rect">
            <a:avLst/>
          </a:prstGeom>
        </p:spPr>
      </p:pic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47906E3C-2FA4-1852-B1F7-F71B8542A3AF}"/>
              </a:ext>
            </a:extLst>
          </p:cNvPr>
          <p:cNvCxnSpPr>
            <a:cxnSpLocks/>
          </p:cNvCxnSpPr>
          <p:nvPr/>
        </p:nvCxnSpPr>
        <p:spPr>
          <a:xfrm flipV="1">
            <a:off x="6983737" y="1937442"/>
            <a:ext cx="0" cy="2710807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3912B53B-6471-B00A-011B-15776316ACDC}"/>
              </a:ext>
            </a:extLst>
          </p:cNvPr>
          <p:cNvSpPr txBox="1"/>
          <p:nvPr/>
        </p:nvSpPr>
        <p:spPr>
          <a:xfrm>
            <a:off x="468374" y="413649"/>
            <a:ext cx="309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00497C"/>
                </a:solidFill>
                <a:latin typeface="+mj-lt"/>
              </a:rPr>
              <a:t>Achtergrond</a:t>
            </a:r>
          </a:p>
        </p:txBody>
      </p:sp>
    </p:spTree>
    <p:extLst>
      <p:ext uri="{BB962C8B-B14F-4D97-AF65-F5344CB8AC3E}">
        <p14:creationId xmlns:p14="http://schemas.microsoft.com/office/powerpoint/2010/main" val="2441718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82990-AAB8-D237-88C5-18A9DF566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5FA22-5B7F-47C2-0D67-1A188EC1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36" y="464402"/>
            <a:ext cx="4791308" cy="648000"/>
          </a:xfrm>
        </p:spPr>
        <p:txBody>
          <a:bodyPr/>
          <a:lstStyle/>
          <a:p>
            <a:r>
              <a:rPr lang="nl-NL">
                <a:latin typeface="Arial"/>
                <a:cs typeface="Arial"/>
              </a:rPr>
              <a:t>Inleiding</a:t>
            </a:r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A4FBC37-C6B0-28DB-33A8-4FC9A43B489B}"/>
              </a:ext>
            </a:extLst>
          </p:cNvPr>
          <p:cNvSpPr txBox="1"/>
          <p:nvPr/>
        </p:nvSpPr>
        <p:spPr>
          <a:xfrm>
            <a:off x="1059365" y="1458952"/>
            <a:ext cx="66697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>
                <a:solidFill>
                  <a:schemeClr val="tx2"/>
                </a:solidFill>
                <a:latin typeface="Calibri Light"/>
                <a:cs typeface="Calibri Light"/>
              </a:rPr>
              <a:t>Onderhoudscontract civiele kunstwerken Gemeente Maastricht 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30849B73-4E59-2BE6-BEB3-AF4C8982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01CADF67-D060-F4DA-7FCB-2A8C473C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21 februari 2023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3BCF6C-0774-D328-803F-F9516D920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461" y="477411"/>
            <a:ext cx="3200677" cy="9815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543E8FF-B2B3-71EA-7D2A-8603043FB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DA97CCB-E87F-AD52-8299-0711E28F8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86" y="3054063"/>
            <a:ext cx="7151228" cy="749873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ED935EFB-8B33-2EEC-9DAC-1ACDBB069179}"/>
              </a:ext>
            </a:extLst>
          </p:cNvPr>
          <p:cNvSpPr txBox="1"/>
          <p:nvPr/>
        </p:nvSpPr>
        <p:spPr>
          <a:xfrm>
            <a:off x="362365" y="661244"/>
            <a:ext cx="642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00497C"/>
                </a:solidFill>
                <a:latin typeface="+mj-lt"/>
              </a:rPr>
              <a:t>Problemen en oplossingen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5CBBEC-89BD-D027-43EF-519E954D57BB}"/>
              </a:ext>
            </a:extLst>
          </p:cNvPr>
          <p:cNvSpPr txBox="1"/>
          <p:nvPr/>
        </p:nvSpPr>
        <p:spPr>
          <a:xfrm>
            <a:off x="238787" y="1538739"/>
            <a:ext cx="5286535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Belangrijk: bouw na en voor Bouwbesluit 1992</a:t>
            </a:r>
          </a:p>
          <a:p>
            <a:pPr>
              <a:lnSpc>
                <a:spcPct val="150000"/>
              </a:lnSpc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Natte kruipruimte </a:t>
            </a: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vochtig binnenklimaat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Optrekkend vocht in muren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Natte kelder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>
              <a:solidFill>
                <a:srgbClr val="00497C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4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Natte tuin</a:t>
            </a:r>
          </a:p>
        </p:txBody>
      </p:sp>
      <p:pic>
        <p:nvPicPr>
          <p:cNvPr id="19" name="Picture 2" descr="Image1a">
            <a:extLst>
              <a:ext uri="{FF2B5EF4-FFF2-40B4-BE49-F238E27FC236}">
                <a16:creationId xmlns:a16="http://schemas.microsoft.com/office/drawing/2014/main" id="{C047B39E-80D8-BE17-61C6-15ADA070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83" y="4980991"/>
            <a:ext cx="2646492" cy="178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1106-0015-000_Amsterdam_ 030">
            <a:extLst>
              <a:ext uri="{FF2B5EF4-FFF2-40B4-BE49-F238E27FC236}">
                <a16:creationId xmlns:a16="http://schemas.microsoft.com/office/drawing/2014/main" id="{8206228C-41ED-78DA-060B-126C23F38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95" y="2908326"/>
            <a:ext cx="1864128" cy="194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615267B7-DA48-DE3D-3446-ACBF8085C4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01" r="14382" b="8031"/>
          <a:stretch/>
        </p:blipFill>
        <p:spPr>
          <a:xfrm>
            <a:off x="6849997" y="2571751"/>
            <a:ext cx="5324443" cy="416946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9CE4319-481A-35E2-5183-31D3A404A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795" y="1295829"/>
            <a:ext cx="2622622" cy="196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Afbeelding 17" descr="Afbeelding met muur, overdekt, Reinheid, kabel&#10;&#10;Automatisch gegenereerde beschrijving">
            <a:extLst>
              <a:ext uri="{FF2B5EF4-FFF2-40B4-BE49-F238E27FC236}">
                <a16:creationId xmlns:a16="http://schemas.microsoft.com/office/drawing/2014/main" id="{CEB80564-BF7D-E5B8-2AE4-6DF88C78D7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5365" y="4973318"/>
            <a:ext cx="2357192" cy="17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1818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veco de Bondt">
      <a:dk1>
        <a:srgbClr val="FFFFFF"/>
      </a:dk1>
      <a:lt1>
        <a:sysClr val="window" lastClr="FFFFFF"/>
      </a:lt1>
      <a:dk2>
        <a:srgbClr val="FFFFFF"/>
      </a:dk2>
      <a:lt2>
        <a:srgbClr val="EBEBEB"/>
      </a:lt2>
      <a:accent1>
        <a:srgbClr val="5BC5F2"/>
      </a:accent1>
      <a:accent2>
        <a:srgbClr val="83BB26"/>
      </a:accent2>
      <a:accent3>
        <a:srgbClr val="FFD100"/>
      </a:accent3>
      <a:accent4>
        <a:srgbClr val="8D9FAB"/>
      </a:accent4>
      <a:accent5>
        <a:srgbClr val="5BC5F2"/>
      </a:accent5>
      <a:accent6>
        <a:srgbClr val="00497C"/>
      </a:accent6>
      <a:hlink>
        <a:srgbClr val="00497C"/>
      </a:hlink>
      <a:folHlink>
        <a:srgbClr val="4B565B"/>
      </a:folHlink>
    </a:clrScheme>
    <a:fontScheme name="Aangepast 1">
      <a:majorFont>
        <a:latin typeface="Aria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" id="{F81F988E-E1A4-4957-9F37-BAF908A54913}" vid="{6E4089D8-5581-4DFE-92E4-425786A5D82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Signer2 xmlns="http://www.documentaal.nl/Signer2"/>
</file>

<file path=customXml/item10.xml><?xml version="1.0" encoding="utf-8"?>
<Author xmlns="http://www.documentaal.nl/Author">
  L.M. van DijkLMvDL.M.LindavanDijkCommunicatieadviseurStaflvdijk@avecodebondt.nlAveco de BondtHolten&lt;Afdeling selecteren&gt;0548-853333+31 6 237 04 573Met vriendelijke groet,C:\Users\lvdk02\Downloads\AdB Kerstgroet animated.gifNederland\Aveco\AvecoHolten\Aveco de Bondt BV+31 88 004 82 12info@avecodebondt.nlBurgemeester van der Borchstraat 27451 CHHolten647450 AB Holtenavecodebondt.nlwww.linkedin.com/company/aveco-de-bondtwww.twitter.comwww.facebook.nlwww.youtube.nlwww.avecodebondt.nl/nl/service/disclaimerAvecoHoltenHolten{Images}\Aveco\aveco_logo_header.emf{Images}\Aveco\aveco_logo_header_otherpage.emf{Images}\Aveco\aveco_logo_footer.emf{Images}\Aveco\aveco_logo_footer_otherpage.emf{Images}\Aveco\aveco_logo_email.png{Images}\Aveco\aveco_logo_excel.png{Images}\Aveco\aveco_logo_report.emf{Images}\Aveco\aveco_logo_report_2.emf{Images}\Aveco\aveco_logo_header_report.emf{Images}\Aveco\NieuwsbriefWaterFlits.png{Images}\Aveco\InfraRelatiedagen.png{Images}\Aveco\WeekCE2023.pngNederlandNL - NL87 ABNA 0551 3061 5730169759NL809302871B01Op al onze e-mail berichten is devan toepassing.https://www.avecodebondt.nl/nl/over-ons/contact/disclaimer-e-mailHolten - Amstelveen - Breda - Eindhoven - Nieuwegeinhttps://www.linkedin.com/company/aveco-de-bondthttps://twitter.com/avecodebondthttps://www.youtube.com/user/AvecodeBondthttps://www.instagram.com/explore/tags/avecodebondt/AvecoAveco de Bondt
  <afkorting/>
  <BU_bankinfo>NL87 ABNA 0551 3061 57</BU_bankinfo>
  <BU_banner_temporary>{Images}\Aveco\NieuwsbriefWaterFlits.png</BU_banner_temporary>
  <BU_banner_temporary4>{Images}\Aveco\InfraRelatiedagen.png</BU_banner_temporary4>
  <BU_banner_temporary5>{Images}\Aveco\WeekCE2023.png</BU_banner_temporary5>
  <BU_Businessunits_id>Aveco</BU_Businessunits_id>
  <BU_Businessunits_name>Aveco de Bondt</BU_Businessunits_name>
  <BU_coc>30169759</BU_coc>
  <BU_legaltextmail_1>Op al onze e-mail berichten is de</BU_legaltextmail_1>
  <BU_legaltextmail_2>van toepassing.</BU_legaltextmail_2>
  <BU_Location_id>AvecoHolten</BU_Location_id>
  <BU_Location_name>Holten</BU_Location_name>
  <BU_LocationExtra>Holten - Amstelveen - Breda - Eindhoven - Nieuwegein</BU_LocationExtra>
  <BU_loccountry>Nederland</BU_loccountry>
  <BU_loccountrycode>NL</BU_loccountrycode>
  <BU_locextra> - </BU_locextra>
  <BU_logo_email>{Images}\Aveco\aveco_logo_email.png</BU_logo_email>
  <BU_logo_excel>{Images}\Aveco\aveco_logo_excel.png</BU_logo_excel>
  <BU_logo_footer>{Images}\Aveco\aveco_logo_footer.emf</BU_logo_footer>
  <BU_logo_footer_otherpage>{Images}\Aveco\aveco_logo_footer_otherpage.emf</BU_logo_footer_otherpage>
  <BU_logo_header>{Images}\Aveco\aveco_logo_header.emf</BU_logo_header>
  <BU_logo_header_otherpage>{Images}\Aveco\aveco_logo_header_otherpage.emf</BU_logo_header_otherpage>
  <BU_logo_header_report>{Images}\Aveco\aveco_logo_header_report.emf</BU_logo_header_report>
  <BU_logo_linkedin/>
  <BU_logo_report>{Images}\Aveco\aveco_logo_report.emf</BU_logo_report>
  <BU_logo_report2>{Images}\Aveco\aveco_logo_report_2.emf</BU_logo_report2>
  <BU_logo_twitter/>
  <BU_logo_youtube/>
  <BU_lvl3city>Holten</BU_lvl3city>
  <BU_lvl3disclaimerlink>www.avecodebondt.nl/nl/service/disclaimer</BU_lvl3disclaimerlink>
  <BU_lvl3email>info@avecodebondt.nl</BU_lvl3email>
  <BU_lvl3facebooklink>www.facebook.nl</BU_lvl3facebooklink>
  <BU_lvl3fax/>
  <BU_lvl3linkedinlink>www.linkedin.com/company/aveco-de-bondt</BU_lvl3linkedinlink>
  <BU_lvl3name>Aveco de Bondt BV</BU_lvl3name>
  <BU_lvl3pobox1>64</BU_lvl3pobox1>
  <BU_lvl3pobox2>7450 AB Holten</BU_lvl3pobox2>
  <BU_lvl3telephone>+31 88 004 82 12</BU_lvl3telephone>
  <BU_lvl3twitterlink>www.twitter.com</BU_lvl3twitterlink>
  <BU_lvl3visitaddress1>Burgemeester van der Borchstraat 2</BU_lvl3visitaddress1>
  <BU_lvl3visitaddress2/>
  <BU_lvl3website>avecodebondt.nl</BU_lvl3website>
  <BU_lvl3youtubelink>www.youtube.nl</BU_lvl3youtubelink>
  <BU_lvl3zip>7451 CH</BU_lvl3zip>
  <BU_TemplateFolder/>
  <BU_url_instagram>https://www.instagram.com/explore/tags/avecodebondt/</BU_url_instagram>
  <BU_url_legaltextmail>https://www.avecodebondt.nl/nl/over-ons/contact/disclaimer-e-mail</BU_url_legaltextmail>
  <BU_url_linkedin>https://www.linkedin.com/company/aveco-de-bondt</BU_url_linkedin>
  <BU_url_twitter>https://twitter.com/avecodebondt</BU_url_twitter>
  <BU_url_xing/>
  <BU_url_youtube>https://www.youtube.com/user/AvecodeBondt</BU_url_youtube>
  <BU_vatnr>NL809302871B01</BU_vatnr>
  <bulist>Aveco de Bondt</bulist>
  <country>Nederland</country>
  <departmentlist>&lt;Afdeling selecteren&gt;</departmentlist>
  <discipline>Staf</discipline>
  <email>lvdijk@avecodebondt.nl</email>
  <facebook/>
  <firstletters>L.M.</firstletters>
  <firstname>Linda</firstname>
  <fullname>L.M. van Dijk</fullname>
  <functionline1>Communicatieadviseur</functionline1>
  <functionline2/>
  <functionline3/>
  <greeting>Met vriendelijke groet,</greeting>
  <initials>LMvD</initials>
  <lastname>Dijk</lastname>
  <linkedin/>
  <locationlist>Holten</locationlist>
  <middlename>van</middlename>
  <mobile>+31 6 237 04 573</mobile>
  <organisationdata>\Aveco\AvecoHolten\</organisationdata>
  <present/>
  <signature>C:\Users\lvdk02\Downloads\AdB Kerstgroet animated.gif</signature>
  <teams/>
  <telephone>0548-853333</telephone>
  <titleafter/>
  <titlefor/>
  <twitter/>
</Author>
</file>

<file path=customXml/item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cation xmlns="http://www.documentaal.nl/Location">
  Aveco de Bondt BV+31 88 004 82 12info@avecodebondt.nlBurgemeester van der Borchstraat 27451 CHHolten647450 AB Holtenavecodebondt.nlwww.linkedin.com/company/aveco-de-bondtwww.twitter.comwww.facebook.nlwww.youtube.nlwww.avecodebondt.nl/nl/service/disclaimerAvecoHoltenHolten{Images}\Aveco\aveco_logo_header.emf{Images}\Aveco\aveco_logo_header_otherpage.emf{Images}\Aveco\aveco_logo_footer.emf{Images}\Aveco\aveco_logo_footer_otherpage.emf{Images}\Aveco\aveco_logo_email.png{Images}\Aveco\aveco_logo_excel.png{Images}\Aveco\aveco_logo_report.emf{Images}\Aveco\aveco_logo_report_2.emf{Images}\Aveco\aveco_logo_header_report.emf{Images}\Aveco\NieuwsbriefWaterFlits.png{Images}\Aveco\InfraRelatiedagen.png{Images}\Aveco\WeekCE2023.pngNederlandNL - NL87 ABNA 0551 3061 5730169759NL809302871B01Op al onze e-mail berichten is devan toepassing.https://www.avecodebondt.nl/nl/over-ons/contact/disclaimer-e-mailHolten - Amstelveen - Breda - Eindhoven - Nieuwegeinhttps://www.linkedin.com/company/aveco-de-bondthttps://twitter.com/avecodebondthttps://www.youtube.com/user/AvecodeBondthttps://www.instagram.com/explore/tags/avecodebondt/AvecoAveco de Bondt
  <bankinfo>NL87 ABNA 0551 3061 57</bankinfo>
  <banner_temporary>{Images}\Aveco\NieuwsbriefWaterFlits.png</banner_temporary>
  <banner_temporary4>{Images}\Aveco\InfraRelatiedagen.png</banner_temporary4>
  <banner_temporary5>{Images}\Aveco\WeekCE2023.png</banner_temporary5>
  <Businessunits_id>Aveco</Businessunits_id>
  <Businessunits_name>Aveco de Bondt</Businessunits_name>
  <coc>30169759</coc>
  <legaltextmail_1>Op al onze e-mail berichten is de</legaltextmail_1>
  <legaltextmail_2>van toepassing.</legaltextmail_2>
  <Location_id>AvecoHolten</Location_id>
  <Location_name>Holten</Location_name>
  <LocationExtra>Holten - Amstelveen - Breda - Eindhoven - Nieuwegein</LocationExtra>
  <loccountry>Nederland</loccountry>
  <loccountrycode>NL</loccountrycode>
  <locextra> - </locextra>
  <logo_email>{Images}\Aveco\aveco_logo_email.png</logo_email>
  <logo_excel>{Images}\Aveco\aveco_logo_excel.png</logo_excel>
  <logo_footer>{Images}\Aveco\aveco_logo_footer.emf</logo_footer>
  <logo_footer_otherpage>{Images}\Aveco\aveco_logo_footer_otherpage.emf</logo_footer_otherpage>
  <logo_header>{Images}\Aveco\aveco_logo_header.emf</logo_header>
  <logo_header_otherpage>{Images}\Aveco\aveco_logo_header_otherpage.emf</logo_header_otherpage>
  <logo_header_report>{Images}\Aveco\aveco_logo_header_report.emf</logo_header_report>
  <logo_linkedin/>
  <logo_report>{Images}\Aveco\aveco_logo_report.emf</logo_report>
  <logo_report2>{Images}\Aveco\aveco_logo_report_2.emf</logo_report2>
  <logo_twitter/>
  <logo_youtube/>
  <lvl3city>Holten</lvl3city>
  <lvl3disclaimerlink>www.avecodebondt.nl/nl/service/disclaimer</lvl3disclaimerlink>
  <lvl3email>info@avecodebondt.nl</lvl3email>
  <lvl3facebooklink>www.facebook.nl</lvl3facebooklink>
  <lvl3fax/>
  <lvl3linkedinlink>www.linkedin.com/company/aveco-de-bondt</lvl3linkedinlink>
  <lvl3name>Aveco de Bondt BV</lvl3name>
  <lvl3pobox1>64</lvl3pobox1>
  <lvl3pobox2>7450 AB Holten</lvl3pobox2>
  <lvl3telephone>+31 88 004 82 12</lvl3telephone>
  <lvl3twitterlink>www.twitter.com</lvl3twitterlink>
  <lvl3visitaddress1>Burgemeester van der Borchstraat 2</lvl3visitaddress1>
  <lvl3visitaddress2/>
  <lvl3website>avecodebondt.nl</lvl3website>
  <lvl3youtubelink>www.youtube.nl</lvl3youtubelink>
  <lvl3zip>7451 CH</lvl3zip>
  <TemplateFolder/>
  <url_instagram>https://www.instagram.com/explore/tags/avecodebondt/</url_instagram>
  <url_legaltextmail>https://www.avecodebondt.nl/nl/over-ons/contact/disclaimer-e-mail</url_legaltextmail>
  <url_linkedin>https://www.linkedin.com/company/aveco-de-bondt</url_linkedin>
  <url_twitter>https://twitter.com/avecodebondt</url_twitter>
  <url_xing/>
  <url_youtube>https://www.youtube.com/user/AvecodeBondt</url_youtube>
  <vatnr>NL809302871B01</vatnr>
</Location>
</file>

<file path=customXml/item3.xml><?xml version="1.0" encoding="utf-8"?>
<Signer xmlns="http://www.documentaal.nl/Signer"/>
</file>

<file path=customXml/item4.xml><?xml version="1.0" encoding="utf-8"?>
<Signer3 xmlns="http://www.documentaal.nl/Signer3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6DB59AB6A788429BC13963628B713F" ma:contentTypeVersion="6" ma:contentTypeDescription="Een nieuw document maken." ma:contentTypeScope="" ma:versionID="ad311d324d1167515a5afb18c6a24edb">
  <xsd:schema xmlns:xsd="http://www.w3.org/2001/XMLSchema" xmlns:xs="http://www.w3.org/2001/XMLSchema" xmlns:p="http://schemas.microsoft.com/office/2006/metadata/properties" xmlns:ns2="ae75e153-7bf0-480f-b1ba-ba3c106dd4e5" xmlns:ns3="a040d351-29a8-44ba-943c-59b78e2d16ce" targetNamespace="http://schemas.microsoft.com/office/2006/metadata/properties" ma:root="true" ma:fieldsID="f0d27caf51c77be5c5f5968d59ead889" ns2:_="" ns3:_="">
    <xsd:import namespace="ae75e153-7bf0-480f-b1ba-ba3c106dd4e5"/>
    <xsd:import namespace="a040d351-29a8-44ba-943c-59b78e2d16c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Documenttype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75e153-7bf0-480f-b1ba-ba3c106dd4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0d351-29a8-44ba-943c-59b78e2d16ce" elementFormDefault="qualified">
    <xsd:import namespace="http://schemas.microsoft.com/office/2006/documentManagement/types"/>
    <xsd:import namespace="http://schemas.microsoft.com/office/infopath/2007/PartnerControls"/>
    <xsd:element name="Documenttype" ma:index="9" nillable="true" ma:displayName="Documenttype" ma:default="Document" ma:format="Dropdown" ma:internalName="Documenttype">
      <xsd:simpleType>
        <xsd:restriction base="dms:Choice">
          <xsd:enumeration value="Document"/>
          <xsd:enumeration value="Offerte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MatterData xmlns="http://www.documentaal.nl/MatterData">
  <ClientCode _Title="" _Label="" _PlaceholderText="" _Type="" _Id="" _Visible="" _Locked=""/>
  <ClientName _Title="" _Label="" _PlaceholderText="" _Type="" _Id="" _Visible="" _Locked=""/>
  <EntityValue _Title="" _Label="" _PlaceholderText="" _Type="" _Id="" _Visible="" _Locked=""/>
  <MatterCode _Title="" _Label="" _PlaceholderText="" _Type="" _Id="" _Visible="" _Locked=""/>
  <MatterName _Title="" _Label="" _PlaceholderText="" _Type="" _Id="" _Visible="" _Locked=""/>
  <MatterSite _Title="" _Label="" _PlaceholderText="" _Type="" _Id="" _Visible="" _Locked=""/>
</MatterData>
</file>

<file path=customXml/item7.xml><?xml version="1.0" encoding="utf-8"?>
<Document xmlns="http://www.documentaal.nl/Document">
  PresentationPresentatieTrue_AdB__000X_v_AdB__000X_vfalseTrueTrueC:\Documentaal\Shared\PowerPoint\Presentatie.potxNederlands (Nederland)2023-02-21T00:00:00Linda van Dijk
  <Aanwezig _Title="" _Label="" _PlaceholderText="" _Type="" _Id="" _Visible="" _Locked=""/>
  <Absent _Title="" _Label="" _PlaceholderText="" _Type="" _Id="" _Visible="" _Locked=""/>
  <Afwezig _Title="" _Label="" _PlaceholderText="" _Type="" _Id="" _Visible="" _Locked=""/>
  <AgreementType _Title="" _Label="" _PlaceholderText="" _Type="" _Id="" _Visible="" _Locked=""/>
  <Attn _Title="" _Label="" _PlaceholderText="" _Type="" _Id="" _Visible="" _Locked=""/>
  <AttnName _Title="" _Label="" _PlaceholderText="" _Type="" _Id="" _Visible="" _Locked=""/>
  <Author _Title="" _Label="" _PlaceholderText="" _Type="" _Id="" _Visible="" _Locked="">Linda van Dijk</Author>
  <BirthDate _Title="" _Label="" _PlaceholderText="" _Type="" _Id="" _Visible="" _Locked=""/>
  <CarbonCopies _Title="" _Label="" _PlaceholderText="" _Type="" _Id="" _Visible="" _Locked=""/>
  <CarbonCopiesAdd _Title="" _Label="" _PlaceholderText="" _Type="" _Id="" _Visible="" _Locked=""/>
  <CaseNumberVerdict _Title="" _Label="" _PlaceholderText="" _Type="" _Id="" _Visible="" _Locked=""/>
  <chkLogo _Title="" _Label="" _PlaceholderText="" _Type="" _Id="" _Visible="" _Locked="">True</chkLogo>
  <chkNoLogo _Title="" _Label="" _PlaceholderText="" _Type="" _Id="" _Visible="" _Locked="">false</chkNoLogo>
  <chkSignDigital _Title="" _Label="" _PlaceholderText="" _Type="" _Id="" _Visible="" _Locked="">True</chkSignDigital>
  <Client _Title="" _Label="" _PlaceholderText="" _Type="" _Id="" _Visible="" _Locked=""/>
  <ClientAdd _Title="" _Label="" _PlaceholderText="" _Type="" _Id="" _Visible="" _Locked=""/>
  <ClientCapacity _Title="" _Label="" _PlaceholderText="" _Type="" _Id="" _Visible="" _Locked=""/>
  <Competencies _Title="" _Label="" _PlaceholderText="" _Type="" _Id="" _Visible="" _Locked=""/>
  <Confidentiality _Title="" _Label="" _PlaceholderText="" _Type="" _Id="" _Visible="" _Locked=""/>
  <Contact _Title="" _Label="" _PlaceholderText="" _Type="" _Id="" _Visible="" _Locked=""/>
  <ContactEmail _Title="" _Label="" _PlaceholderText="" _Type="" _Id="" _Visible="" _Locked=""/>
  <ContactPersonAfasEmail _Title="" _Label="" _PlaceholderText="" _Type="" _Id="" _Visible="" _Locked=""/>
  <ContactPersonAfasFullname _Title="" _Label="" _PlaceholderText="" _Type="" _Id="" _Visible="" _Locked=""/>
  <ContactPersonAfasTitelafter _Title="" _Label="" _PlaceholderText="" _Type="" _Id="" _Visible="" _Locked=""/>
  <ContactPersonAfasTitelfor _Title="" _Label="" _PlaceholderText="" _Type="" _Id="" _Visible="" _Locked=""/>
  <ContactPO _Title="" _Label="" _PlaceholderText="" _Type="" _Id="" _Visible="" _Locked=""/>
  <ContentType _Title="" _Label="" _PlaceholderText="" _Type="" _Id="" _Visible="" _Locked=""/>
  <Copy _Title="" _Label="" _PlaceholderText="" _Type="" _Id="" _Visible="" _Locked=""/>
  <Court _Title="" _Label="" _PlaceholderText="" _Type="" _Id="" _Visible="" _Locked=""/>
  <CourtLocation _Title="" _Label="" _PlaceholderText="" _Type="" _Id="" _Visible="" _Locked=""/>
  <CourtVerdict _Title="" _Label="" _PlaceholderText="" _Type="" _Id="" _Visible="" _Locked=""/>
  <DagvaardingType _Title="" _Label="" _PlaceholderText="" _Type="" _Id="" _Visible="" _Locked=""/>
  <Date _Title="" _Label="" _PlaceholderText="" _Type="" _Id="" _Visible="" _Locked="" Ticks="638125344000000000" Year="2023" ShortYear="23" Month="02" Day="21">2023-02-21T00:00:00</Date>
  <DateAgreement _Title="" _Label="" _PlaceholderText="" _Type="" _Id="" _Visible="" _Locked=""/>
  <DateNextMeeting _Title="" _Label="" _PlaceholderText="" _Type="" _Id="" _Visible="" _Locked=""/>
  <DateSession _Title="" _Label="" _PlaceholderText="" _Type="" _Id="" _Visible="" _Locked=""/>
  <DateVerdict _Title="" _Label="" _PlaceholderText="" _Type="" _Id="" _Visible="" _Locked=""/>
  <Distribution _Title="" _Label="" _PlaceholderText="" _Type="" _Id="" _Visible="" _Locked=""/>
  <DocumentNumber _Title="" _Label="" _PlaceholderText="" _Type="" _Id="" _Visible="" _Locked=""/>
  <DocumentVersion _Title="" _Label="" _PlaceholderText="" _Type="" _Id="" _Visible="" _Locked=""/>
  <Enclosures _Title="" _Label="" _PlaceholderText="" _Type="" _Id="" _Visible="" _Locked=""/>
  <Formal _Title="" _Label="" _PlaceholderText="" _Type="" _Id="" _Visible="" _Locked="">True</Formal>
  <Freefield1 _Title="" _Label="" _PlaceholderText="" _Type="" _Id="" _Visible="" _Locked=""/>
  <Headers _Title="" _Label="" _PlaceholderText="" _Type="" _Id="" _Visible="" _Locked=""/>
  <IsEqual _Title="" _Label="" _PlaceholderText="" _Type="" _Id="" _Visible="" _Locked=""/>
  <Language _Title="" _Label="" _PlaceholderText="" _Type="Plaintext" _Id="1043" _Visible="" _Locked="">Nederlands (Nederland)</Language>
  <LegalInstance _Title="" _Label="" _PlaceholderText="" _Type="" _Id="" _Visible="" _Locked=""/>
  <LegalSector _Title="" _Label="" _PlaceholderText="" _Type="" _Id="" _Visible="" _Locked=""/>
  <LegalSignature _Title="" _Label="" _PlaceholderText="" _Type="" _Id="" _Visible="" _Locked=""/>
  <Location _Title="" _Label="" _PlaceholderText="" _Type="" _Id="" _Visible="" _Locked=""/>
  <LocationNextMeeting _Title="" _Label="" _PlaceholderText="" _Type="" _Id="" _Visible="" _Locked=""/>
  <Meeting _Title="" _Label="" _PlaceholderText="" _Type="" _Id="" _Visible="" _Locked=""/>
  <modelName _Title="" _Label="" _PlaceholderText="" _Type="Plaintext" _Id="" _Visible="" _Locked="">Presentatie</modelName>
  <Nationality _Title="" _Label="" _PlaceholderText="" _Type="" _Id="" _Visible="" _Locked=""/>
  <NumberOfPages _Title="" _Label="" _PlaceholderText="" _Type="" _Id="" _Visible="" _Locked=""/>
  <NumberText _Title="" _Label="" _PlaceholderText="" _Type="" _Id="" _Visible="" _Locked=""/>
  <NumberType _Title="" _Label="" _PlaceholderText="" _Type="" _Id="" _Visible="" _Locked=""/>
  <Onbehalfof _Title="" _Label="" _PlaceholderText="" _Type="" _Id="" _Visible="" _Locked=""/>
  <OpposingParty _Title="" _Label="" _PlaceholderText="" _Type="" _Id="" _Visible="" _Locked=""/>
  <OpposingPartyAdd _Title="" _Label="" _PlaceholderText="" _Type="" _Id="" _Visible="" _Locked=""/>
  <OpposingPartyCapacity _Title="" _Label="" _PlaceholderText="" _Type="" _Id="" _Visible="" _Locked=""/>
  <OurReference _Title="" _Label="" _PlaceholderText="" _Type="" _Id="" _Visible="" _Locked="">_AdB__000X_v</OurReference>
  <PowerPointFooter _Title="" _Label="" _PlaceholderText="" _Type="" _Id="" _Visible="" _Locked=""/>
  <Present _Title="" _Label="" _PlaceholderText="" _Type="" _Id="" _Visible="" _Locked=""/>
  <ProfileImage _Title="" _Label="" _PlaceholderText="" _Type="" _Id="" _Visible="" _Locked=""/>
  <ProjectNumber _Title="" _Label="" _PlaceholderText="" _Type="" _Id="" _Visible="" _Locked=""/>
  <ProperParty _Title="" _Label="" _PlaceholderText="" _Type="" _Id="" _Visible="" _Locked=""/>
  <ProperPartyAdd _Title="" _Label="" _PlaceholderText="" _Type="" _Id="" _Visible="" _Locked=""/>
  <RealParty _Title="" _Label="" _PlaceholderText="" _Type="" _Id="" _Visible="" _Locked=""/>
  <RealPartyAdd _Title="" _Label="" _PlaceholderText="" _Type="" _Id="" _Visible="" _Locked=""/>
  <Reference _Title="" _Label="" _PlaceholderText="" _Type="" _Id="" _Visible="" _Locked="">_AdB__000X_v</Reference>
  <ReportcoverBack _Title="" _Label="" _PlaceholderText="" _Type="" _Id="" _Visible="" _Locked=""/>
  <ReportcoverFront _Title="" _Label="" _PlaceholderText="" _Type="" _Id="" _Visible="" _Locked=""/>
  <ReportcoverLandScapeBack _Title="" _Label="" _PlaceholderText="" _Type="" _Id="" _Visible="" _Locked=""/>
  <ReportcoverLandScapeFront _Title="" _Label="" _PlaceholderText="" _Type="" _Id="" _Visible="" _Locked=""/>
  <ReportcoverLandScapeMaskBack _Title="" _Label="" _PlaceholderText="" _Type="" _Id="" _Visible="" _Locked=""/>
  <ReportcoverLandScapeMaskFront _Title="" _Label="" _PlaceholderText="" _Type="" _Id="" _Visible="" _Locked=""/>
  <ReportcoverMaskBack _Title="" _Label="" _PlaceholderText="" _Type="" _Id="" _Visible="" _Locked=""/>
  <ReportcoverMaskFront _Title="" _Label="" _PlaceholderText="" _Type="" _Id="" _Visible="" _Locked=""/>
  <Salutation _Title="" _Label="" _PlaceholderText="" _Type="" _Id="" _Visible="" _Locked=""/>
  <Signer _Title="" _Label="" _PlaceholderText="" _Type="" _Id="" _Visible="" _Locked=""/>
  <Signer1AfasEmail _Title="" _Label="" _PlaceholderText="" _Type="" _Id="" _Visible="" _Locked=""/>
  <Signer1AfasFullname _Title="" _Label="" _PlaceholderText="" _Type="" _Id="" _Visible="" _Locked=""/>
  <Signer1AfasFunctionline1 _Title="" _Label="" _PlaceholderText="" _Type="" _Id="" _Visible="" _Locked=""/>
  <Signer1AfasFunctionline2 _Title="" _Label="" _PlaceholderText="" _Type="" _Id="" _Visible="" _Locked=""/>
  <Signer1AfasFunctionline3 _Title="" _Label="" _PlaceholderText="" _Type="" _Id="" _Visible="" _Locked=""/>
  <Signer1AfasTitelafter _Title="" _Label="" _PlaceholderText="" _Type="" _Id="" _Visible="" _Locked=""/>
  <Signer1AfasTitelfor _Title="" _Label="" _PlaceholderText="" _Type="" _Id="" _Visible="" _Locked=""/>
  <Signer2 _Title="" _Label="" _PlaceholderText="" _Type="" _Id="" _Visible="" _Locked=""/>
  <Signer2AfasEmail _Title="" _Label="" _PlaceholderText="" _Type="" _Id="" _Visible="" _Locked=""/>
  <Signer2AfasFullname _Title="" _Label="" _PlaceholderText="" _Type="" _Id="" _Visible="" _Locked=""/>
  <Signer2AfasFunctionline1 _Title="" _Label="" _PlaceholderText="" _Type="" _Id="" _Visible="" _Locked=""/>
  <Signer2AfasFunctionline2 _Title="" _Label="" _PlaceholderText="" _Type="" _Id="" _Visible="" _Locked=""/>
  <Signer2AfasFunctionline3 _Title="" _Label="" _PlaceholderText="" _Type="" _Id="" _Visible="" _Locked=""/>
  <Signer2AfasTitelafter _Title="" _Label="" _PlaceholderText="" _Type="" _Id="" _Visible="" _Locked=""/>
  <Signer2AfasTitelfor _Title="" _Label="" _PlaceholderText="" _Type="" _Id="" _Visible="" _Locked=""/>
  <Signer3 _Title="" _Label="" _PlaceholderText="" _Type="" _Id="" _Visible="" _Locked=""/>
  <Specialisms _Title="" _Label="" _PlaceholderText="" _Type="" _Id="" _Visible="" _Locked=""/>
  <Stage _Title="" _Label="" _PlaceholderText="" _Type="" _Id="" _Visible="" _Locked=""/>
  <Status _Title="" _Label="" _PlaceholderText="" _Type="" _Id="" _Visible="" _Locked=""/>
  <Subject _Title="" _Label="" _PlaceholderText="" _Type="" _Id="" _Visible="" _Locked="" GeneratedValue=""/>
  <Subtitle _Title="" _Label="" _PlaceholderText="" _Type="" _Id="" _Visible="" _Locked=""/>
  <Template _Title="" _Label="" _PlaceholderText="" _Type="" _Id="" _Visible="" _Locked="">C:\Documentaal\Shared\PowerPoint\Presentatie.potx</Template>
  <Time _Title="" _Label="" _PlaceholderText="" _Type="" _Id="" _Visible="" _Locked=""/>
  <TimeNextMeeting _Title="" _Label="" _PlaceholderText="" _Type="" _Id="" _Visible="" _Locked=""/>
  <TimeSession _Title="" _Label="" _PlaceholderText="" _Type="" _Id="" _Visible="" _Locked=""/>
  <Title _Title="" _Label="" _PlaceholderText="" _Type="" _Id="" _Visible="" _Locked=""/>
  <To _Title="" _Label="" _PlaceholderText="" _Type="" _Id="" _Visible="" _Locked=""/>
  <ToAdd _Title="" _Label="" _PlaceholderText="" _Type="" _Id="" _Visible="" _Locked=""/>
  <type _Title="" _Label="" _PlaceholderText="" _Type="Plaintext" _Id="" _Visible="" _Locked="">Presentation</type>
  <TypeOfAgreement _Title="" _Label="" _PlaceholderText="" _Type="" _Id="" _Visible="" _Locked=""/>
  <TypeOfLegalDocument _Title="" _Label="" _PlaceholderText="" _Type="" _Id="" _Visible="" _Locked=""/>
  <TypeOfProcedure _Title="" _Label="" _PlaceholderText="" _Type="" _Id="" _Visible="" _Locked=""/>
  <VerdictProcedure _Title="" _Label="" _PlaceholderText="" _Type="" _Id="" _Visible="" _Locked=""/>
  <Version _Title="" _Label="" _PlaceholderText="" _Type="" _Id="" _Visible="" _Locked=""/>
  <YourReference _Title="" _Label="" _PlaceholderText="" _Type="" _Id="" _Visible="" _Locked=""/>
</Document>
</file>

<file path=customXml/item8.xml><?xml version="1.0" encoding="utf-8"?>
<Address xmlns="http://www.documentaal.nl/Address"/>
</file>

<file path=customXml/item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type xmlns="a040d351-29a8-44ba-943c-59b78e2d16ce">Document</Documenttype>
  </documentManagement>
</p:properties>
</file>

<file path=customXml/itemProps1.xml><?xml version="1.0" encoding="utf-8"?>
<ds:datastoreItem xmlns:ds="http://schemas.openxmlformats.org/officeDocument/2006/customXml" ds:itemID="{3902549F-FEDC-4DDD-A740-0008D6E460F8}">
  <ds:schemaRefs>
    <ds:schemaRef ds:uri="http://www.documentaal.nl/Signer2"/>
  </ds:schemaRefs>
</ds:datastoreItem>
</file>

<file path=customXml/itemProps10.xml><?xml version="1.0" encoding="utf-8"?>
<ds:datastoreItem xmlns:ds="http://schemas.openxmlformats.org/officeDocument/2006/customXml" ds:itemID="{36E174DB-F859-4A24-9076-E31FA2DD0A22}">
  <ds:schemaRefs>
    <ds:schemaRef ds:uri="http://www.documentaal.nl/Author"/>
  </ds:schemaRefs>
</ds:datastoreItem>
</file>

<file path=customXml/itemProps11.xml><?xml version="1.0" encoding="utf-8"?>
<ds:datastoreItem xmlns:ds="http://schemas.openxmlformats.org/officeDocument/2006/customXml" ds:itemID="{D37FE757-006B-4987-8C05-29E3C077FB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E87D36-EDF2-477E-ABBA-90476D08D481}">
  <ds:schemaRefs>
    <ds:schemaRef ds:uri="http://www.documentaal.nl/Location"/>
  </ds:schemaRefs>
</ds:datastoreItem>
</file>

<file path=customXml/itemProps3.xml><?xml version="1.0" encoding="utf-8"?>
<ds:datastoreItem xmlns:ds="http://schemas.openxmlformats.org/officeDocument/2006/customXml" ds:itemID="{40B121A6-7539-40E4-8948-45EC5C8D344F}">
  <ds:schemaRefs>
    <ds:schemaRef ds:uri="http://www.documentaal.nl/Signer"/>
  </ds:schemaRefs>
</ds:datastoreItem>
</file>

<file path=customXml/itemProps4.xml><?xml version="1.0" encoding="utf-8"?>
<ds:datastoreItem xmlns:ds="http://schemas.openxmlformats.org/officeDocument/2006/customXml" ds:itemID="{1C93B271-1EBD-43FF-98C0-137818E7F53B}">
  <ds:schemaRefs>
    <ds:schemaRef ds:uri="http://www.documentaal.nl/Signer3"/>
  </ds:schemaRefs>
</ds:datastoreItem>
</file>

<file path=customXml/itemProps5.xml><?xml version="1.0" encoding="utf-8"?>
<ds:datastoreItem xmlns:ds="http://schemas.openxmlformats.org/officeDocument/2006/customXml" ds:itemID="{EF8000BE-F1CE-4983-B430-A543FD392F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75e153-7bf0-480f-b1ba-ba3c106dd4e5"/>
    <ds:schemaRef ds:uri="a040d351-29a8-44ba-943c-59b78e2d16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6.xml><?xml version="1.0" encoding="utf-8"?>
<ds:datastoreItem xmlns:ds="http://schemas.openxmlformats.org/officeDocument/2006/customXml" ds:itemID="{D3ED46CC-1266-404D-8658-EED9629CDDDF}">
  <ds:schemaRefs>
    <ds:schemaRef ds:uri="http://www.documentaal.nl/MatterData"/>
  </ds:schemaRefs>
</ds:datastoreItem>
</file>

<file path=customXml/itemProps7.xml><?xml version="1.0" encoding="utf-8"?>
<ds:datastoreItem xmlns:ds="http://schemas.openxmlformats.org/officeDocument/2006/customXml" ds:itemID="{39B5B9BB-542E-4A04-827B-BF4D31F3F6B4}">
  <ds:schemaRefs>
    <ds:schemaRef ds:uri="http://www.documentaal.nl/Document"/>
  </ds:schemaRefs>
</ds:datastoreItem>
</file>

<file path=customXml/itemProps8.xml><?xml version="1.0" encoding="utf-8"?>
<ds:datastoreItem xmlns:ds="http://schemas.openxmlformats.org/officeDocument/2006/customXml" ds:itemID="{0B13A9E5-1BE8-47DF-9E3D-919D677AB577}">
  <ds:schemaRefs>
    <ds:schemaRef ds:uri="http://www.documentaal.nl/Address"/>
  </ds:schemaRefs>
</ds:datastoreItem>
</file>

<file path=customXml/itemProps9.xml><?xml version="1.0" encoding="utf-8"?>
<ds:datastoreItem xmlns:ds="http://schemas.openxmlformats.org/officeDocument/2006/customXml" ds:itemID="{2B22E481-413C-461D-97DF-C827751F1644}">
  <ds:schemaRefs>
    <ds:schemaRef ds:uri="31822f95-9a8c-4b5b-93b0-1b6e93dd39ac"/>
    <ds:schemaRef ds:uri="a7e59047-0377-44d7-b71a-8b04ed2c40d1"/>
    <ds:schemaRef ds:uri="http://purl.org/dc/dcmitype/"/>
    <ds:schemaRef ds:uri="http://purl.org/dc/elements/1.1/"/>
    <ds:schemaRef ds:uri="http://purl.org/dc/terms/"/>
    <ds:schemaRef ds:uri="http://schemas.debble.com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a040d351-29a8-44ba-943c-59b78e2d16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</Template>
  <TotalTime>0</TotalTime>
  <Words>1176</Words>
  <Application>Microsoft Office PowerPoint</Application>
  <PresentationFormat>Breedbeeld</PresentationFormat>
  <Paragraphs>231</Paragraphs>
  <Slides>19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 Light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Inleiding</vt:lpstr>
      <vt:lpstr>Inleiding</vt:lpstr>
      <vt:lpstr>PowerPoint-presentatie</vt:lpstr>
      <vt:lpstr>PowerPoint-presentatie</vt:lpstr>
      <vt:lpstr>Inleiding</vt:lpstr>
      <vt:lpstr>PowerPoint-presentatie</vt:lpstr>
      <vt:lpstr>Oplossing: Drainage zelf aanleggen</vt:lpstr>
      <vt:lpstr>Inleiding</vt:lpstr>
      <vt:lpstr>Inleiding</vt:lpstr>
      <vt:lpstr>Inleiding</vt:lpstr>
      <vt:lpstr>Inleiding</vt:lpstr>
      <vt:lpstr>Inleiding</vt:lpstr>
      <vt:lpstr>Inleiding</vt:lpstr>
      <vt:lpstr>Inleiding</vt:lpstr>
      <vt:lpstr>Inleiding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Linda van Dijk</dc:creator>
  <cp:lastModifiedBy>Herman Noordam</cp:lastModifiedBy>
  <cp:revision>3</cp:revision>
  <cp:lastPrinted>2023-09-20T09:34:30Z</cp:lastPrinted>
  <dcterms:created xsi:type="dcterms:W3CDTF">2023-02-21T11:02:39Z</dcterms:created>
  <dcterms:modified xsi:type="dcterms:W3CDTF">2025-02-12T07:42:56Z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Style">
    <vt:bool>true</vt:bool>
  </property>
  <property fmtid="{D5CDD505-2E9C-101B-9397-08002B2CF9AE}" pid="3" name="ContentType">
    <vt:lpwstr>Presentation</vt:lpwstr>
  </property>
  <property fmtid="{D5CDD505-2E9C-101B-9397-08002B2CF9AE}" pid="4" name="MatterCode">
    <vt:lpwstr/>
  </property>
  <property fmtid="{D5CDD505-2E9C-101B-9397-08002B2CF9AE}" pid="5" name="MatterName">
    <vt:lpwstr/>
  </property>
  <property fmtid="{D5CDD505-2E9C-101B-9397-08002B2CF9AE}" pid="6" name="ClientCode">
    <vt:lpwstr/>
  </property>
  <property fmtid="{D5CDD505-2E9C-101B-9397-08002B2CF9AE}" pid="7" name="ClientName">
    <vt:lpwstr/>
  </property>
  <property fmtid="{D5CDD505-2E9C-101B-9397-08002B2CF9AE}" pid="8" name="DocAuthor">
    <vt:lpwstr>-1;#lvdijk@avecodebondt.nl</vt:lpwstr>
  </property>
  <property fmtid="{D5CDD505-2E9C-101B-9397-08002B2CF9AE}" pid="9" name="DocumentIdentity">
    <vt:lpwstr>24b02053-c6a8-428a-997b-fc30454c1334</vt:lpwstr>
  </property>
  <property fmtid="{D5CDD505-2E9C-101B-9397-08002B2CF9AE}" pid="10" name="TaxKeyword">
    <vt:lpwstr/>
  </property>
  <property fmtid="{D5CDD505-2E9C-101B-9397-08002B2CF9AE}" pid="11" name="eCPredefinedTax5">
    <vt:lpwstr/>
  </property>
  <property fmtid="{D5CDD505-2E9C-101B-9397-08002B2CF9AE}" pid="12" name="MediaServiceImageTags">
    <vt:lpwstr/>
  </property>
  <property fmtid="{D5CDD505-2E9C-101B-9397-08002B2CF9AE}" pid="13" name="ContentTypeId">
    <vt:lpwstr>0x010100156DB59AB6A788429BC13963628B713F</vt:lpwstr>
  </property>
  <property fmtid="{D5CDD505-2E9C-101B-9397-08002B2CF9AE}" pid="14" name="eCPredefinedTax1">
    <vt:lpwstr/>
  </property>
  <property fmtid="{D5CDD505-2E9C-101B-9397-08002B2CF9AE}" pid="15" name="eCPredefinedTax4">
    <vt:lpwstr/>
  </property>
  <property fmtid="{D5CDD505-2E9C-101B-9397-08002B2CF9AE}" pid="16" name="eCPredefinedTax2">
    <vt:lpwstr/>
  </property>
  <property fmtid="{D5CDD505-2E9C-101B-9397-08002B2CF9AE}" pid="17" name="eCPredefinedTax3">
    <vt:lpwstr/>
  </property>
</Properties>
</file>